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6" r:id="rId3"/>
    <p:sldId id="279" r:id="rId4"/>
    <p:sldId id="266" r:id="rId5"/>
    <p:sldId id="265" r:id="rId6"/>
    <p:sldId id="299" r:id="rId7"/>
    <p:sldId id="290" r:id="rId8"/>
    <p:sldId id="291" r:id="rId9"/>
    <p:sldId id="300" r:id="rId10"/>
    <p:sldId id="294" r:id="rId11"/>
    <p:sldId id="295" r:id="rId12"/>
    <p:sldId id="296" r:id="rId13"/>
    <p:sldId id="297" r:id="rId14"/>
    <p:sldId id="298" r:id="rId15"/>
    <p:sldId id="302" r:id="rId16"/>
    <p:sldId id="303" r:id="rId17"/>
    <p:sldId id="304" r:id="rId18"/>
    <p:sldId id="301" r:id="rId19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070CD3"/>
    <a:srgbClr val="0000FF"/>
    <a:srgbClr val="71B0E9"/>
    <a:srgbClr val="FFFF99"/>
    <a:srgbClr val="E9D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1318-E212-4EA6-B553-CA5C69AA6FF2}" type="datetimeFigureOut">
              <a:rPr lang="tr-TR" smtClean="0"/>
              <a:pPr/>
              <a:t>19.04.2016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B46C-7EBB-4D9C-B6D9-E9F5C0CBAA5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81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C0DBD-E7B9-4571-9D43-A972001E378A}" type="datetimeFigureOut">
              <a:rPr lang="tr-TR" smtClean="0"/>
              <a:pPr/>
              <a:t>19.04.2016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8395-6A0F-4D50-A8F0-18C24936732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4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8395-6A0F-4D50-A8F0-18C24936732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6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8F8-3ABC-4BF1-A5D8-281E3E48740C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31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99B1-12D3-497F-A157-0EF1044ACD14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0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A01F-E300-4976-86E7-71A7A39293DE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7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2D14-A5B7-4E98-82BB-014AC0325B81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30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2F56-0D12-43C5-85C8-61FE53C9FD0C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7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56CD-BA2B-4925-B153-F842A32D2C14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5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72B-DDE5-4397-8FA7-164A05F196EB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39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297-48BB-4385-AF91-471CB3D8213A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3F3-ABD8-456C-B732-9359152DC204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3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27C-7934-4E97-815B-2D8AD8E36B31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7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7958-8602-4F7A-9E13-AF2BD1AC2BD3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89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3D93-54F8-43F3-911D-7471AC28CC16}" type="datetime1">
              <a:rPr lang="tr-TR" smtClean="0"/>
              <a:pPr/>
              <a:t>19.04.2016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61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/>
              <a:pPr/>
              <a:t>1</a:t>
            </a:fld>
            <a:endParaRPr lang="tr-TR" b="1" dirty="0"/>
          </a:p>
        </p:txBody>
      </p:sp>
      <p:sp>
        <p:nvSpPr>
          <p:cNvPr id="4" name="Rectangle 4"/>
          <p:cNvSpPr/>
          <p:nvPr/>
        </p:nvSpPr>
        <p:spPr>
          <a:xfrm>
            <a:off x="2411760" y="2204864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CC0000"/>
                </a:solidFill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</a:t>
            </a:r>
            <a:r>
              <a:rPr lang="tr-TR" sz="2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Daire Başkanlığı  </a:t>
            </a:r>
            <a:endParaRPr lang="tr-TR" sz="22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1772816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Ölçme, Değerlendirme Ve Sınav Hizmetleri Genel Müdürlüğü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67544" y="551723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Antalya -2016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995936" y="3356992"/>
            <a:ext cx="4443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Turay KARADERE</a:t>
            </a:r>
            <a:endParaRPr lang="tr-TR" sz="44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4288670" y="407707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i="1" dirty="0" smtClean="0">
                <a:latin typeface="Arno Pro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Daire Başkanı</a:t>
            </a:r>
            <a:endParaRPr lang="tr-TR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GÖREVLİLERİ TARAFINDAN YAPILACAK İŞLER</a:t>
            </a:r>
          </a:p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Yanlarında Hiçbir Yardımcı Materyal ve İletişim Cihazı Bulundurmaması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Sınavdan İlk 20 </a:t>
            </a:r>
            <a:r>
              <a:rPr lang="tr-T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Çıkarılmaması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İlk 15 </a:t>
            </a:r>
            <a:r>
              <a:rPr lang="tr-T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Gelmeyen Öğrencinin Sınava Girmedi Sayılması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Kopya Nedeniyle Dışarı Çıkarılan Öğrencinin 20 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Binada Bekletilmesi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429071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Oturma Düzeni Alanının Doğru ve Eksiksiz Doldurulması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 Kitapçık Türünün Kontrol Edilmesi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Sınavın Tamamlanmasına 5 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Kala Hiçbir Öğrencinin Çıkarılmaması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 İmzalarının Eksiksiz Olması</a:t>
            </a:r>
          </a:p>
          <a:p>
            <a:pPr marL="457200" indent="-457200" algn="l">
              <a:buFont typeface="+mj-lt"/>
              <a:buAutoNum type="arabicPeriod" startAt="5"/>
            </a:pPr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5236691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 İmzasının Kontrol Edilmesi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Yedek Salonda Alınan Öğrenci Bilgilerinin Eksiksiz Olması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 Evrakının, Güvenlik Poşetine Eksiksiz Konulması ve İmza Karşılığı Teslim Edilmesi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Görevlilerinin Sessizliği Sağlaması, Dikkat Dağıtıcı Okuma ve Konuşma Yapmaması</a:t>
            </a:r>
          </a:p>
          <a:p>
            <a:pPr marL="457200" indent="-457200" algn="l">
              <a:buClr>
                <a:srgbClr val="CC0000"/>
              </a:buClr>
            </a:pP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** Okul Müdürü ve Emniyet Görevlileri dışındaki personel cep telefonu vb herhangi bir iletişim cihazı ile binaya girmeyecektir.</a:t>
            </a:r>
            <a:endParaRPr lang="tr-TR" sz="20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EĞİTİM ÖĞRENCİLERİ</a:t>
            </a:r>
          </a:p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Eğitim Öğrencileri İçin Kılavuzun 7. Maddesinin Uygulanması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Özel 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 İçin Rehberlik Araştırma Merkezlerinin Gerekli Tedbirleri Alması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 İçin Uygun Okuyucu ve İşaretleyici Görevlendirilmesi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Özel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Sebebiyle Kullandıkları Cihaz ve İlaçlara Müsaade Edilmesi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Özel 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Öğrencilerinin Durumlarının Önceden Salon Görevlilerine Açıklanması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00794"/>
              </p:ext>
            </p:extLst>
          </p:nvPr>
        </p:nvGraphicFramePr>
        <p:xfrm>
          <a:off x="1043608" y="1844824"/>
          <a:ext cx="7731438" cy="16961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 gridSpan="2"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ORTAK SINAVLAR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ve MTSAS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GENEL MÜDÜRLÜĞÜMÜZCE YAZILAN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İNCELEME VE GEREKTİĞİNDE SORUŞTURMA YAZI SAYI</a:t>
                      </a:r>
                      <a:r>
                        <a:rPr lang="tr-TR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372</a:t>
                      </a:r>
                      <a:endParaRPr lang="tr-T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İLLERDEN GELEN CEVAP YAZI SAYISI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48</a:t>
                      </a:r>
                      <a:endParaRPr lang="tr-T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043608" y="692696"/>
            <a:ext cx="22984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43608" y="692696"/>
            <a:ext cx="2293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782501" cy="506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01717"/>
              </p:ext>
            </p:extLst>
          </p:nvPr>
        </p:nvGraphicFramePr>
        <p:xfrm>
          <a:off x="1043608" y="1484784"/>
          <a:ext cx="7272808" cy="3805200"/>
        </p:xfrm>
        <a:graphic>
          <a:graphicData uri="http://schemas.openxmlformats.org/drawingml/2006/table">
            <a:tbl>
              <a:tblPr/>
              <a:tblGrid>
                <a:gridCol w="606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 gridSpan="2"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YILI ORTAK SINAVLAR VE MTSAS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İÇİN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YAPILAN İNCELEME VE GEREKTİĞİNDE AÇILAN SORUŞTURMALAR SONUCUNDA ALINAN KARARLAR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İşlem Tayinine Gerek Olmaması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 + Bir Yıl Görev Vermeme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 + 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Olayın Genel Müdürlükçe İncelenmesi Kararı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Suçun Sübuta Ermemesi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Verilen Cezanın Uygulanmaması Kararı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043608" y="692696"/>
            <a:ext cx="22984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/>
              <a:pPr/>
              <a:t>18</a:t>
            </a:fld>
            <a:endParaRPr lang="tr-TR" b="1" dirty="0"/>
          </a:p>
        </p:txBody>
      </p:sp>
      <p:sp>
        <p:nvSpPr>
          <p:cNvPr id="7" name="Rectangle 4"/>
          <p:cNvSpPr/>
          <p:nvPr/>
        </p:nvSpPr>
        <p:spPr>
          <a:xfrm>
            <a:off x="467544" y="551723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Antalya -2016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940152" y="4293096"/>
            <a:ext cx="2743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i="1" dirty="0" smtClean="0">
                <a:latin typeface="Arno Pro" pitchFamily="18" charset="0"/>
              </a:rPr>
              <a:t>Teşekkürler</a:t>
            </a:r>
            <a:endParaRPr lang="tr-TR" sz="4400" b="1" i="1" dirty="0">
              <a:latin typeface="Arno Pro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923928" y="1628800"/>
            <a:ext cx="4443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Turay KARADERE</a:t>
            </a:r>
            <a:endParaRPr lang="tr-TR" sz="44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4205269" y="23488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i="1" dirty="0" smtClean="0">
                <a:latin typeface="Arno Pro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Daire Başkanı</a:t>
            </a:r>
            <a:endParaRPr lang="tr-TR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86452" cy="4824536"/>
          </a:xfrm>
        </p:spPr>
        <p:txBody>
          <a:bodyPr>
            <a:normAutofit fontScale="92500"/>
          </a:bodyPr>
          <a:lstStyle/>
          <a:p>
            <a:pPr algn="l"/>
            <a:endParaRPr lang="tr-TR" sz="22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2015-2016 EĞİTİM-ÖĞRETİM YILI </a:t>
            </a:r>
          </a:p>
          <a:p>
            <a:pPr algn="l"/>
            <a:r>
              <a:rPr lang="tr-TR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II.DÖNEM ORTAK SINAVLAR UYGULAMA İŞLEMLERİ</a:t>
            </a:r>
            <a:r>
              <a:rPr lang="tr-TR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tr-TR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tr-TR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27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Nisan 2016 Çarşamba ve 28 Nisan 2016 Perşembe günü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8’inci sınıf öğrencilerinin katılacağı ortak sınavlar, yurt içi ve yurt dışındaki sınav merkezlerinde, Türkiye saati ile her iki günde bir oturumda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üç ders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yazılısı olmak üzere iki oturum hâlinde, her bir ders yazılısı,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saat 09.00, 10.10 ve 11.20'de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 başlayacak ve aynı anda tamamlanacaktır.</a:t>
            </a:r>
          </a:p>
          <a:p>
            <a:pPr algn="l"/>
            <a:endParaRPr lang="tr-TR" sz="19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1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Ortak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sınavlara mazeretleri nedeniyle katılamayan öğrenciler için, </a:t>
            </a:r>
            <a:r>
              <a:rPr lang="tr-TR" sz="1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14-15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Mayıs 2016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tarihlerinde Bakanlıkça belirlenen merkezlerde mazeret sınavları yapılacaktır. </a:t>
            </a:r>
          </a:p>
          <a:p>
            <a:pPr algn="l"/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Valiliklerce, 2015-2016 öğretim yılı ikinci dönem ortak sınavlarının, sınav öncesi hazırlıklarında ve sınav uygulama süreçlerinde gerekli tedbirlerin alınması önem arz etmektedir.</a:t>
            </a:r>
          </a:p>
          <a:p>
            <a:pPr algn="l"/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692696"/>
            <a:ext cx="8244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İL </a:t>
            </a:r>
            <a:r>
              <a:rPr lang="tr-TR" sz="2400" b="1" i="1" dirty="0">
                <a:cs typeface="Times New Roman" panose="02020603050405020304" pitchFamily="18" charset="0"/>
              </a:rPr>
              <a:t>/İLÇE MİLLİ EĞİTİM MÜDÜRLÜKLERİNCE </a:t>
            </a:r>
            <a:r>
              <a:rPr lang="tr-TR" sz="2400" b="1" i="1" dirty="0" smtClean="0">
                <a:cs typeface="Times New Roman" panose="02020603050405020304" pitchFamily="18" charset="0"/>
              </a:rPr>
              <a:t>YAPILACAK İŞLEMLER</a:t>
            </a:r>
          </a:p>
          <a:p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Güvenlik İçin İlgili Birimlerle İletişime Geçilmesi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Sınav Evrakı Saklama Odasının Güvenliği ve Nöbetçi Uygulaması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Konaklama Halinde Sınav Evrakı Nakil Aracının Güvenliğinin Sağlanması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Sevkiyatta, Şehir İçi Nakil Görevlileri Yanında 1 (Bir) Emniyet Görevlisinin Bulundurulması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Okul Binalarına Ait Değişikliklere İlişkin Gerekli Tedbirlerin Alınması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>
                <a:effectLst/>
              </a:rPr>
              <a:pPr/>
              <a:t>3</a:t>
            </a:fld>
            <a:endParaRPr lang="tr-TR" b="1" dirty="0">
              <a:effectLst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3987824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</a:t>
            </a:r>
            <a:r>
              <a:rPr lang="tr-TR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Binalarda «İl Temsilcisi» Görevlendirilmesi, İncelenen  Görevli Raporlarındaki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Mevzuata Uygun Olmayan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Uygulamaların Genel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Müdürlüğe B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ildirilmesi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 Salonlarına Görevlendirilen Öğretmenlerin Farklı Okul ve Branşta Olması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8.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Ortak Sınavların Yapıldığı Günlerde Sınavların Yapıldığı Okulda Ders Yapılmaması, Ancak Görevli Tüm Öğretmenlerin Okulda Hazır Bulunmaları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8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9.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Durumlarda Yedek Salonda, Evde, Hastanede veya Cezaevinde  Gerekli Tedbirler Alınmak Suretiyle Sınav  Yapılması</a:t>
            </a:r>
          </a:p>
          <a:p>
            <a:pPr algn="just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10.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Okullarda Yapılan Sınavda, Okuldan </a:t>
            </a:r>
            <a:r>
              <a:rPr lang="tr-TR" sz="2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 Az 2 (İki)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İdarecinin  Görevlendirilmesi</a:t>
            </a:r>
          </a:p>
          <a:p>
            <a:pPr marL="457200" indent="-457200" algn="just">
              <a:buFont typeface="+mj-lt"/>
              <a:buAutoNum type="arabicPeriod" startAt="8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11.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Sınavların Sağlıklı Olarak Yürütülmesi İçin Gerekli Toplantıların Yapılması</a:t>
            </a: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5236691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12.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Ortak Bina ve Bahçe Kullanan Okullarda Yapılan Sınavlarda Öğrencilerin Dikkatinin Dağılmaması İçin Gerekli Önlemlerin Alınması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</a:t>
            </a: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*Özel tedbir alınması gereken öğrencilerle ilgili işlemlerin      </a:t>
            </a:r>
          </a:p>
          <a:p>
            <a:pPr algn="l"/>
            <a:r>
              <a:rPr lang="tr-TR" sz="2000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yapılması*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13.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Bina ve Salonlara Yerleştirilmesi 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</a:pPr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14. 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 ve Ağır Zihinsel Engelli İle Ağır Otistik Öğrencilerinin Ortak Sınavlardan Muaf Olması </a:t>
            </a: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692696"/>
            <a:ext cx="80032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OKUL İDARESİNCE YAPILACAK İŞLEMLER</a:t>
            </a:r>
          </a:p>
          <a:p>
            <a:endParaRPr lang="tr-TR" sz="2000" b="1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Okul İdaresince Gereken Her Türlü Güvenlik Tedbirinin Sınav Süresince Alınması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Dikkat Edilmesi Gereken Hususlar Konusunda Velilerin Bilgilendirilmesi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>
                <a:cs typeface="Times New Roman" panose="02020603050405020304" pitchFamily="18" charset="0"/>
              </a:rPr>
              <a:t>e</a:t>
            </a:r>
            <a:r>
              <a:rPr lang="tr-TR" sz="2000" dirty="0" smtClean="0">
                <a:cs typeface="Times New Roman" panose="02020603050405020304" pitchFamily="18" charset="0"/>
              </a:rPr>
              <a:t>-Okul Sisteminden Alınan Öğrenci Yoklama Listelerinin İlan Edilmesi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Sınıf Duvarlarında </a:t>
            </a:r>
            <a:r>
              <a:rPr lang="tr-TR" sz="2000" dirty="0">
                <a:cs typeface="Times New Roman" panose="02020603050405020304" pitchFamily="18" charset="0"/>
              </a:rPr>
              <a:t>Asılı Eğitim Materyalin Toplanması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endParaRPr lang="tr-TR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01193" cy="4608512"/>
          </a:xfrm>
        </p:spPr>
        <p:txBody>
          <a:bodyPr>
            <a:normAutofit/>
          </a:bodyPr>
          <a:lstStyle/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5.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08:30 da  İçeri Alınması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4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>
                <a:solidFill>
                  <a:srgbClr val="CC0000"/>
                </a:solidFill>
                <a:cs typeface="Times New Roman" panose="02020603050405020304" pitchFamily="18" charset="0"/>
              </a:rPr>
              <a:t>6.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Sınav Süresince Görevliler Hariç Kişilerin Binalara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Alınmaması</a:t>
            </a:r>
          </a:p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7.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Her Derse Ait Sınav Evrakı Poşetinin Sınav Sırasına Göre Açılması ve Kapatılmasına Dikkat Edilmesi</a:t>
            </a:r>
          </a:p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8.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Sınavın İlk 15 Dakikası Öğrencilerin Sınava Alınması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4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9.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Emniyet Görevlilerince Üst Araması Yapılmaması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01193" cy="496855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 startAt="12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>
                <a:solidFill>
                  <a:srgbClr val="CC0000"/>
                </a:solidFill>
                <a:cs typeface="Times New Roman" panose="02020603050405020304" pitchFamily="18" charset="0"/>
              </a:rPr>
              <a:t>10.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Kitapçık  ve Cevap Kağıtlarına Doğru Kodlamanın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Yapılması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11.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Yedek Salonda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ınava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lınan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ğrencilerin Kodlamalarını Eksiksiz Yapması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12.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Mazeretli /Mazeretsiz Sınava Girmeyen ve Yedek Salonda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Giren Öğrencilerin Sınavın Ardından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İşlenmesi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** Mazereti </a:t>
            </a:r>
            <a:r>
              <a:rPr lang="tr-TR" sz="2000" i="1" dirty="0">
                <a:solidFill>
                  <a:srgbClr val="CC0000"/>
                </a:solidFill>
                <a:cs typeface="Times New Roman" panose="02020603050405020304" pitchFamily="18" charset="0"/>
              </a:rPr>
              <a:t>uygun görülenlerin 5(beş) gün </a:t>
            </a:r>
            <a:r>
              <a:rPr lang="tr-TR" sz="2000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içinde sisteme işlenmesi</a:t>
            </a:r>
            <a:endParaRPr lang="tr-TR" sz="2000" i="1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13. 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Soru Kitapçıklarının İsteyen Öğrencilere Dağıtılması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755</Words>
  <Application>Microsoft Office PowerPoint</Application>
  <PresentationFormat>Ekran Gösterisi (4:3)</PresentationFormat>
  <Paragraphs>180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Kozuka Gothic Pr6N R</vt:lpstr>
      <vt:lpstr>Arial</vt:lpstr>
      <vt:lpstr>Arno Pro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 TOGAY</dc:creator>
  <cp:lastModifiedBy>ÖMER</cp:lastModifiedBy>
  <cp:revision>145</cp:revision>
  <cp:lastPrinted>2013-03-27T11:01:33Z</cp:lastPrinted>
  <dcterms:created xsi:type="dcterms:W3CDTF">2013-03-25T15:09:24Z</dcterms:created>
  <dcterms:modified xsi:type="dcterms:W3CDTF">2016-04-19T20:42:52Z</dcterms:modified>
</cp:coreProperties>
</file>