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notesSlides/notesSlide38.xml" ContentType="application/vnd.openxmlformats-officedocument.presentationml.notesSlide+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layout39.xml" ContentType="application/vnd.openxmlformats-officedocument.drawingml.diagramLayout+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notesSlides/notesSlide41.xml" ContentType="application/vnd.openxmlformats-officedocument.presentationml.notesSlide+xml"/>
  <Override PartName="/ppt/notesSlides/notesSlide30.xml" ContentType="application/vnd.openxmlformats-officedocument.presentationml.notesSlide+xml"/>
  <Override PartName="/ppt/diagrams/quickStyle31.xml" ContentType="application/vnd.openxmlformats-officedocument.drawingml.diagramStyle+xml"/>
  <Override PartName="/ppt/diagrams/colors38.xml" ContentType="application/vnd.openxmlformats-officedocument.drawingml.diagramColors+xml"/>
  <Override PartName="/ppt/diagrams/drawing32.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colors27.xml" ContentType="application/vnd.openxmlformats-officedocument.drawingml.diagramColors+xml"/>
  <Override PartName="/ppt/diagrams/data29.xml" ContentType="application/vnd.openxmlformats-officedocument.drawingml.diagramData+xml"/>
  <Override PartName="/ppt/diagrams/drawing21.xml" ContentType="application/vnd.ms-office.drawingml.diagramDrawing+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layout20.xml" ContentType="application/vnd.openxmlformats-officedocument.drawingml.diagramLayout+xml"/>
  <Override PartName="/ppt/diagrams/drawing3.xml" ContentType="application/vnd.ms-office.drawingml.diagramDrawing+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quickStyle36.xml" ContentType="application/vnd.openxmlformats-officedocument.drawingml.diagramStyle+xml"/>
  <Override PartName="/docProps/app.xml" ContentType="application/vnd.openxmlformats-officedocument.extended-properties+xml"/>
  <Override PartName="/ppt/diagrams/drawing37.xml" ContentType="application/vnd.ms-office.drawingml.diagramDrawing+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quickStyle25.xml" ContentType="application/vnd.openxmlformats-officedocument.drawingml.diagramStyle+xml"/>
  <Override PartName="/ppt/diagrams/layout36.xml" ContentType="application/vnd.openxmlformats-officedocument.drawingml.diagramLayout+xml"/>
  <Override PartName="/ppt/diagrams/drawing26.xml" ContentType="application/vnd.ms-office.drawingml.diagramDrawing+xml"/>
  <Override PartName="/ppt/diagrams/drawing15.xml" ContentType="application/vnd.ms-office.drawingml.diagramDrawing+xml"/>
  <Override PartName="/ppt/slideLayouts/slideLayout10.xml" ContentType="application/vnd.openxmlformats-officedocument.presentationml.slideLayout+xml"/>
  <Override PartName="/ppt/diagrams/layout25.xml" ContentType="application/vnd.openxmlformats-officedocument.drawingml.diagramLayout+xml"/>
  <Override PartName="/ppt/diagrams/drawing8.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notesSlides/notesSlide4.xml" ContentType="application/vnd.openxmlformats-officedocument.presentationml.notesSlide+xml"/>
  <Override PartName="/ppt/diagrams/colors24.xml" ContentType="application/vnd.openxmlformats-officedocument.drawingml.diagramColors+xml"/>
  <Override PartName="/ppt/diagrams/data37.xml" ContentType="application/vnd.openxmlformats-officedocument.drawingml.diagramData+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layout19.xml" ContentType="application/vnd.openxmlformats-officedocument.drawingml.diagramLayout+xml"/>
  <Override PartName="/ppt/notesSlides/notesSlide32.xml" ContentType="application/vnd.openxmlformats-officedocument.presentationml.notesSlide+xml"/>
  <Override PartName="/ppt/diagrams/quickStyle33.xml" ContentType="application/vnd.openxmlformats-officedocument.drawingml.diagramStyle+xml"/>
  <Override PartName="/ppt/diagrams/layout37.xml" ContentType="application/vnd.openxmlformats-officedocument.drawingml.diagramLayout+xml"/>
  <Override PartName="/ppt/diagrams/drawing16.xml" ContentType="application/vnd.ms-office.drawingml.diagramDrawing+xml"/>
  <Override PartName="/ppt/diagrams/drawing34.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drawing9.xml" ContentType="application/vnd.ms-office.drawingml.diagramDrawing+xml"/>
  <Override PartName="/ppt/diagrams/drawing23.xml" ContentType="application/vnd.ms-office.drawingml.diagramDrawing+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diagrams/layout33.xml" ContentType="application/vnd.openxmlformats-officedocument.drawingml.diagramLayout+xml"/>
  <Override PartName="/ppt/diagrams/colors36.xml" ContentType="application/vnd.openxmlformats-officedocument.drawingml.diagramColors+xml"/>
  <Override PartName="/ppt/diagrams/drawing30.xml" ContentType="application/vnd.ms-office.drawingml.diagramDrawing+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notesSlides/notesSlide37.xml" ContentType="application/vnd.openxmlformats-officedocument.presentationml.notesSlide+xml"/>
  <Override PartName="/ppt/diagrams/quickStyle38.xml" ContentType="application/vnd.openxmlformats-officedocument.drawingml.diagramStyle+xml"/>
  <Override PartName="/ppt/diagrams/drawing39.xml" ContentType="application/vnd.ms-office.drawingml.diagramDrawing+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notesSlides/notesSlide26.xml" ContentType="application/vnd.openxmlformats-officedocument.presentationml.notesSlide+xml"/>
  <Override PartName="/ppt/diagrams/quickStyle27.xml" ContentType="application/vnd.openxmlformats-officedocument.drawingml.diagramStyle+xml"/>
  <Override PartName="/ppt/diagrams/layout38.xml" ContentType="application/vnd.openxmlformats-officedocument.drawingml.diagramLayout+xml"/>
  <Override PartName="/ppt/diagrams/drawing28.xml" ContentType="application/vnd.ms-office.drawingml.diagramDrawing+xml"/>
  <Override PartName="/ppt/diagrams/drawing17.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diagrams/layout27.xml" ContentType="application/vnd.openxmlformats-officedocument.drawingml.diagramLayout+xml"/>
  <Override PartName="/ppt/notesSlides/notesSlide33.xml" ContentType="application/vnd.openxmlformats-officedocument.presentationml.notesSlide+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34.xml" ContentType="application/vnd.openxmlformats-officedocument.drawingml.diagramLayout+xml"/>
  <Override PartName="/ppt/diagrams/colors37.xml" ContentType="application/vnd.openxmlformats-officedocument.drawingml.diagramColors+xml"/>
  <Override PartName="/ppt/notesSlides/notesSlide40.xml" ContentType="application/vnd.openxmlformats-officedocument.presentationml.notesSlide+xml"/>
  <Override PartName="/ppt/diagrams/drawing24.xml" ContentType="application/vnd.ms-office.drawingml.diagramDrawing+xml"/>
  <Override PartName="/ppt/diagrams/drawing13.xml" ContentType="application/vnd.ms-office.drawingml.diagramDrawing+xml"/>
  <Override PartName="/ppt/notesSlides/notesSlide6.xml" ContentType="application/vnd.openxmlformats-officedocument.presentationml.notesSlide+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ata39.xml" ContentType="application/vnd.openxmlformats-officedocument.drawingml.diagramData+xml"/>
  <Override PartName="/ppt/diagrams/drawing31.xml" ContentType="application/vnd.ms-office.drawingml.diagramDrawing+xml"/>
  <Override PartName="/ppt/diagrams/drawing20.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notesSlides/notesSlide34.xml" ContentType="application/vnd.openxmlformats-officedocument.presentationml.notesSlide+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35.xml" ContentType="application/vnd.openxmlformats-officedocument.drawingml.diagramLayout+xml"/>
  <Override PartName="/ppt/diagrams/drawing14.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29.xml" ContentType="application/vnd.openxmlformats-officedocument.drawingml.diagramStyle+xml"/>
  <Override PartName="/ppt/diagrams/drawing19.xml" ContentType="application/vnd.ms-office.drawingml.diagramDrawing+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notesSlides/notesSlide42.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colors28.xml" ContentType="application/vnd.openxmlformats-officedocument.drawingml.diagramColors+xml"/>
  <Override PartName="/ppt/notesSlides/notesSlide31.xml" ContentType="application/vnd.openxmlformats-officedocument.presentationml.notesSlide+xml"/>
  <Override PartName="/ppt/diagrams/quickStyle32.xml" ContentType="application/vnd.openxmlformats-officedocument.drawingml.diagramStyle+xml"/>
  <Override PartName="/ppt/diagrams/colors39.xml" ContentType="application/vnd.openxmlformats-officedocument.drawingml.diagramColors+xml"/>
  <Override PartName="/ppt/diagrams/drawing3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drawing22.xml" ContentType="application/vnd.ms-office.drawingml.diagramDrawing+xml"/>
  <Override PartName="/ppt/diagrams/drawing11.xml" ContentType="application/vnd.ms-office.drawingml.diagramDrawing+xml"/>
  <Override PartName="/ppt/handoutMasters/handoutMaster1.xml" ContentType="application/vnd.openxmlformats-officedocument.presentationml.handoutMaster+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slideMasters/slideMaster1.xml" ContentType="application/vnd.openxmlformats-officedocument.presentationml.slideMaster+xml"/>
  <Override PartName="/ppt/theme/theme3.xml" ContentType="application/vnd.openxmlformats-officedocument.theme+xml"/>
  <Override PartName="/ppt/diagrams/colors20.xml" ContentType="application/vnd.openxmlformats-officedocument.drawingml.diagramColors+xml"/>
  <Override PartName="/ppt/diagrams/data33.xml" ContentType="application/vnd.openxmlformats-officedocument.drawingml.diagramData+xml"/>
  <Override PartName="/ppt/slides/slide34.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notesSlides/notesSlide36.xml" ContentType="application/vnd.openxmlformats-officedocument.presentationml.notesSlide+xml"/>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diagrams/quickStyle26.xml" ContentType="application/vnd.openxmlformats-officedocument.drawingml.diagramStyle+xml"/>
  <Override PartName="/ppt/diagrams/drawing27.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468" r:id="rId3"/>
    <p:sldId id="469" r:id="rId4"/>
    <p:sldId id="470" r:id="rId5"/>
    <p:sldId id="471" r:id="rId6"/>
    <p:sldId id="472" r:id="rId7"/>
    <p:sldId id="473" r:id="rId8"/>
    <p:sldId id="474" r:id="rId9"/>
    <p:sldId id="475" r:id="rId10"/>
    <p:sldId id="476" r:id="rId11"/>
    <p:sldId id="477" r:id="rId12"/>
    <p:sldId id="478" r:id="rId13"/>
    <p:sldId id="479" r:id="rId14"/>
    <p:sldId id="480" r:id="rId15"/>
    <p:sldId id="481" r:id="rId16"/>
    <p:sldId id="482" r:id="rId17"/>
    <p:sldId id="483" r:id="rId18"/>
    <p:sldId id="484" r:id="rId19"/>
    <p:sldId id="486" r:id="rId20"/>
    <p:sldId id="487" r:id="rId21"/>
    <p:sldId id="488" r:id="rId22"/>
    <p:sldId id="489" r:id="rId23"/>
    <p:sldId id="490" r:id="rId24"/>
    <p:sldId id="491" r:id="rId25"/>
    <p:sldId id="492" r:id="rId26"/>
    <p:sldId id="493" r:id="rId27"/>
    <p:sldId id="494" r:id="rId28"/>
    <p:sldId id="495" r:id="rId29"/>
    <p:sldId id="496" r:id="rId30"/>
    <p:sldId id="497" r:id="rId31"/>
    <p:sldId id="498" r:id="rId32"/>
    <p:sldId id="499" r:id="rId33"/>
    <p:sldId id="500" r:id="rId34"/>
    <p:sldId id="501" r:id="rId35"/>
    <p:sldId id="502" r:id="rId36"/>
    <p:sldId id="503" r:id="rId37"/>
    <p:sldId id="510" r:id="rId38"/>
    <p:sldId id="511" r:id="rId39"/>
    <p:sldId id="504" r:id="rId40"/>
    <p:sldId id="506" r:id="rId41"/>
    <p:sldId id="508" r:id="rId42"/>
    <p:sldId id="509" r:id="rId43"/>
    <p:sldId id="467" r:id="rId44"/>
  </p:sldIdLst>
  <p:sldSz cx="9144000" cy="6858000" type="screen4x3"/>
  <p:notesSz cx="6797675" cy="9928225"/>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33CC"/>
    <a:srgbClr val="857B4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2" autoAdjust="0"/>
    <p:restoredTop sz="94660"/>
  </p:normalViewPr>
  <p:slideViewPr>
    <p:cSldViewPr>
      <p:cViewPr>
        <p:scale>
          <a:sx n="70" d="100"/>
          <a:sy n="70" d="100"/>
        </p:scale>
        <p:origin x="-13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_rels/data15.xml.rels><?xml version="1.0" encoding="UTF-8" standalone="yes"?>
<Relationships xmlns="http://schemas.openxmlformats.org/package/2006/relationships"><Relationship Id="rId1" Type="http://schemas.openxmlformats.org/officeDocument/2006/relationships/hyperlink" Target="EK-1.docx" TargetMode="External"/></Relationships>
</file>

<file path=ppt/diagrams/_rels/data17.xml.rels><?xml version="1.0" encoding="UTF-8" standalone="yes"?>
<Relationships xmlns="http://schemas.openxmlformats.org/package/2006/relationships"><Relationship Id="rId1" Type="http://schemas.openxmlformats.org/officeDocument/2006/relationships/hyperlink" Target="EK2%20&#304;L&#199;E%20&#304;CMAL&#304;.docx" TargetMode="External"/></Relationships>
</file>

<file path=ppt/diagrams/_rels/data19.xml.rels><?xml version="1.0" encoding="UTF-8" standalone="yes"?>
<Relationships xmlns="http://schemas.openxmlformats.org/package/2006/relationships"><Relationship Id="rId1" Type="http://schemas.openxmlformats.org/officeDocument/2006/relationships/hyperlink" Target="EK-3%20OKUL%20S&#220;T&#220;%20DA&#286;ITIMI%20&#304;Z&#304;N%20FORMU.docx" TargetMode="External"/></Relationships>
</file>

<file path=ppt/diagrams/_rels/data20.xml.rels><?xml version="1.0" encoding="UTF-8" standalone="yes"?>
<Relationships xmlns="http://schemas.openxmlformats.org/package/2006/relationships"><Relationship Id="rId1" Type="http://schemas.openxmlformats.org/officeDocument/2006/relationships/hyperlink" Target="EK-4%20S&#220;T%20&#304;&#199;&#304;LMES&#304;%20SONRASI%20OLU&#350;AN%20&#350;&#304;KAYET%20FORMU.docx" TargetMode="External"/></Relationships>
</file>

<file path=ppt/diagrams/_rels/data24.xml.rels><?xml version="1.0" encoding="UTF-8" standalone="yes"?>
<Relationships xmlns="http://schemas.openxmlformats.org/package/2006/relationships"><Relationship Id="rId1" Type="http://schemas.openxmlformats.org/officeDocument/2006/relationships/hyperlink" Target="EK-6%20OKUL%20S&#220;T&#220;%20TESL&#304;M%20ALMA%20TUTANA&#286;I.docx" TargetMode="External"/></Relationships>
</file>

<file path=ppt/diagrams/_rels/data38.xml.rels><?xml version="1.0" encoding="UTF-8" standalone="yes"?>
<Relationships xmlns="http://schemas.openxmlformats.org/package/2006/relationships"><Relationship Id="rId1" Type="http://schemas.openxmlformats.org/officeDocument/2006/relationships/hyperlink" Target="EK-4%20S&#220;T%20&#304;&#199;&#304;LMES&#304;%20SONRASI%20OLU&#350;AN%20&#350;&#304;KAYET%20FORMU.docx" TargetMode="External"/></Relationships>
</file>

<file path=ppt/diagrams/_rels/drawing15.xml.rels><?xml version="1.0" encoding="UTF-8" standalone="yes"?>
<Relationships xmlns="http://schemas.openxmlformats.org/package/2006/relationships"><Relationship Id="rId1" Type="http://schemas.openxmlformats.org/officeDocument/2006/relationships/hyperlink" Target="EK-1.docx" TargetMode="External"/></Relationships>
</file>

<file path=ppt/diagrams/_rels/drawing17.xml.rels><?xml version="1.0" encoding="UTF-8" standalone="yes"?>
<Relationships xmlns="http://schemas.openxmlformats.org/package/2006/relationships"><Relationship Id="rId1" Type="http://schemas.openxmlformats.org/officeDocument/2006/relationships/hyperlink" Target="EK2%20&#304;L&#199;E%20&#304;CMAL&#304;.docx" TargetMode="External"/></Relationships>
</file>

<file path=ppt/diagrams/_rels/drawing19.xml.rels><?xml version="1.0" encoding="UTF-8" standalone="yes"?>
<Relationships xmlns="http://schemas.openxmlformats.org/package/2006/relationships"><Relationship Id="rId1" Type="http://schemas.openxmlformats.org/officeDocument/2006/relationships/hyperlink" Target="EK-3%20OKUL%20S&#220;T&#220;%20DA&#286;ITIMI%20&#304;Z&#304;N%20FORMU.docx" TargetMode="External"/></Relationships>
</file>

<file path=ppt/diagrams/_rels/drawing20.xml.rels><?xml version="1.0" encoding="UTF-8" standalone="yes"?>
<Relationships xmlns="http://schemas.openxmlformats.org/package/2006/relationships"><Relationship Id="rId1" Type="http://schemas.openxmlformats.org/officeDocument/2006/relationships/hyperlink" Target="EK-4%20S&#220;T%20&#304;&#199;&#304;LMES&#304;%20SONRASI%20OLU&#350;AN%20&#350;&#304;KAYET%20FORMU.docx" TargetMode="External"/></Relationships>
</file>

<file path=ppt/diagrams/_rels/drawing24.xml.rels><?xml version="1.0" encoding="UTF-8" standalone="yes"?>
<Relationships xmlns="http://schemas.openxmlformats.org/package/2006/relationships"><Relationship Id="rId1" Type="http://schemas.openxmlformats.org/officeDocument/2006/relationships/hyperlink" Target="EK-6%20OKUL%20S&#220;T&#220;%20TESL&#304;M%20ALMA%20TUTANA&#286;I.docx" TargetMode="External"/></Relationships>
</file>

<file path=ppt/diagrams/_rels/drawing38.xml.rels><?xml version="1.0" encoding="UTF-8" standalone="yes"?>
<Relationships xmlns="http://schemas.openxmlformats.org/package/2006/relationships"><Relationship Id="rId1" Type="http://schemas.openxmlformats.org/officeDocument/2006/relationships/hyperlink" Target="EK-4%20S&#220;T%20&#304;&#199;&#304;LMES&#304;%20SONRASI%20OLU&#350;AN%20&#350;&#304;KAYET%20FORMU.doc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0D0B0-CAF6-45BE-9415-A47B009294DE}"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tr-TR"/>
        </a:p>
      </dgm:t>
    </dgm:pt>
    <dgm:pt modelId="{E4E01FCC-C8C0-420A-8716-167ED298BF58}">
      <dgm:prSet phldrT="[Metin]"/>
      <dgm:spPr/>
      <dgm:t>
        <a:bodyPr/>
        <a:lstStyle/>
        <a:p>
          <a:r>
            <a:rPr lang="tr-TR" dirty="0" smtClean="0"/>
            <a:t>I. Okul Sütü Programı Muhteviyatı</a:t>
          </a:r>
          <a:endParaRPr lang="tr-TR" dirty="0"/>
        </a:p>
      </dgm:t>
    </dgm:pt>
    <dgm:pt modelId="{3D5D6C64-8C31-44C3-B660-7B0734138E64}" type="parTrans" cxnId="{26D83403-052C-4DEC-8DAC-3DB527DBBB43}">
      <dgm:prSet/>
      <dgm:spPr/>
      <dgm:t>
        <a:bodyPr/>
        <a:lstStyle/>
        <a:p>
          <a:endParaRPr lang="tr-TR"/>
        </a:p>
      </dgm:t>
    </dgm:pt>
    <dgm:pt modelId="{190B283D-97B0-49EC-BA5C-4AD202A6FEE8}" type="sibTrans" cxnId="{26D83403-052C-4DEC-8DAC-3DB527DBBB43}">
      <dgm:prSet/>
      <dgm:spPr/>
      <dgm:t>
        <a:bodyPr/>
        <a:lstStyle/>
        <a:p>
          <a:endParaRPr lang="tr-TR"/>
        </a:p>
      </dgm:t>
    </dgm:pt>
    <dgm:pt modelId="{EAEB3294-3679-4CF6-A9B2-31EFEA327344}">
      <dgm:prSet phldrT="[Metin]"/>
      <dgm:spPr/>
      <dgm:t>
        <a:bodyPr/>
        <a:lstStyle/>
        <a:p>
          <a:r>
            <a:rPr lang="tr-TR" dirty="0" smtClean="0"/>
            <a:t>II. 2015 Yılı Okul Sütü Programı Uygulama Rehberi</a:t>
          </a:r>
          <a:endParaRPr lang="tr-TR" dirty="0"/>
        </a:p>
      </dgm:t>
    </dgm:pt>
    <dgm:pt modelId="{4A0362FC-3843-41AD-94C0-FD105CC6AD6C}" type="parTrans" cxnId="{6096846D-1919-40AA-8DFC-93C119E3655C}">
      <dgm:prSet/>
      <dgm:spPr/>
      <dgm:t>
        <a:bodyPr/>
        <a:lstStyle/>
        <a:p>
          <a:endParaRPr lang="tr-TR"/>
        </a:p>
      </dgm:t>
    </dgm:pt>
    <dgm:pt modelId="{88874D94-1380-4EFA-AC5C-15822701F2A6}" type="sibTrans" cxnId="{6096846D-1919-40AA-8DFC-93C119E3655C}">
      <dgm:prSet/>
      <dgm:spPr/>
      <dgm:t>
        <a:bodyPr/>
        <a:lstStyle/>
        <a:p>
          <a:endParaRPr lang="tr-TR"/>
        </a:p>
      </dgm:t>
    </dgm:pt>
    <dgm:pt modelId="{4964DE1F-B343-4515-883C-C2CBC09A530B}">
      <dgm:prSet phldrT="[Metin]"/>
      <dgm:spPr/>
      <dgm:t>
        <a:bodyPr/>
        <a:lstStyle/>
        <a:p>
          <a:r>
            <a:rPr lang="tr-TR" dirty="0" smtClean="0"/>
            <a:t>III. Okul Sütü Modülünün Tanıtılması</a:t>
          </a:r>
          <a:endParaRPr lang="tr-TR" dirty="0"/>
        </a:p>
      </dgm:t>
    </dgm:pt>
    <dgm:pt modelId="{7851FB24-E2BB-4EA3-BB07-8F66B7744A61}" type="parTrans" cxnId="{17D7782F-36EE-45C3-B339-260122E827CB}">
      <dgm:prSet/>
      <dgm:spPr/>
      <dgm:t>
        <a:bodyPr/>
        <a:lstStyle/>
        <a:p>
          <a:endParaRPr lang="tr-TR"/>
        </a:p>
      </dgm:t>
    </dgm:pt>
    <dgm:pt modelId="{05CF3CC7-BED7-4E3C-87BA-A4ACF46FA01B}" type="sibTrans" cxnId="{17D7782F-36EE-45C3-B339-260122E827CB}">
      <dgm:prSet/>
      <dgm:spPr/>
      <dgm:t>
        <a:bodyPr/>
        <a:lstStyle/>
        <a:p>
          <a:endParaRPr lang="tr-TR"/>
        </a:p>
      </dgm:t>
    </dgm:pt>
    <dgm:pt modelId="{7EC5CE58-443A-440F-9CB0-A1EC83D4B757}">
      <dgm:prSet phldrT="[Metin]"/>
      <dgm:spPr/>
      <dgm:t>
        <a:bodyPr/>
        <a:lstStyle/>
        <a:p>
          <a:r>
            <a:rPr lang="tr-TR" dirty="0" smtClean="0"/>
            <a:t>IV. Türkiye Geneli Sayısal Değerlendirme</a:t>
          </a:r>
          <a:endParaRPr lang="tr-TR" dirty="0"/>
        </a:p>
      </dgm:t>
    </dgm:pt>
    <dgm:pt modelId="{DF0B2926-69EE-4BCE-99CD-0AD3407BB0C7}" type="parTrans" cxnId="{793115EE-535D-4812-9F0C-ECDA6A4D3D51}">
      <dgm:prSet/>
      <dgm:spPr/>
      <dgm:t>
        <a:bodyPr/>
        <a:lstStyle/>
        <a:p>
          <a:endParaRPr lang="tr-TR"/>
        </a:p>
      </dgm:t>
    </dgm:pt>
    <dgm:pt modelId="{444E7C53-42E2-4E55-B9B9-63E8AED65AF6}" type="sibTrans" cxnId="{793115EE-535D-4812-9F0C-ECDA6A4D3D51}">
      <dgm:prSet/>
      <dgm:spPr/>
      <dgm:t>
        <a:bodyPr/>
        <a:lstStyle/>
        <a:p>
          <a:endParaRPr lang="tr-TR"/>
        </a:p>
      </dgm:t>
    </dgm:pt>
    <dgm:pt modelId="{00514EA0-E9F3-4A17-B43A-AE3857708F81}" type="pres">
      <dgm:prSet presAssocID="{A5D0D0B0-CAF6-45BE-9415-A47B009294DE}" presName="linear" presStyleCnt="0">
        <dgm:presLayoutVars>
          <dgm:dir/>
          <dgm:animLvl val="lvl"/>
          <dgm:resizeHandles val="exact"/>
        </dgm:presLayoutVars>
      </dgm:prSet>
      <dgm:spPr/>
      <dgm:t>
        <a:bodyPr/>
        <a:lstStyle/>
        <a:p>
          <a:endParaRPr lang="tr-TR"/>
        </a:p>
      </dgm:t>
    </dgm:pt>
    <dgm:pt modelId="{7641A7F7-DFF5-4B3E-B9C4-9A5D41CE4E39}" type="pres">
      <dgm:prSet presAssocID="{E4E01FCC-C8C0-420A-8716-167ED298BF58}" presName="parentLin" presStyleCnt="0"/>
      <dgm:spPr/>
    </dgm:pt>
    <dgm:pt modelId="{361DB03A-D098-4EF8-9419-E2DCF3F2C5EC}" type="pres">
      <dgm:prSet presAssocID="{E4E01FCC-C8C0-420A-8716-167ED298BF58}" presName="parentLeftMargin" presStyleLbl="node1" presStyleIdx="0" presStyleCnt="4"/>
      <dgm:spPr/>
      <dgm:t>
        <a:bodyPr/>
        <a:lstStyle/>
        <a:p>
          <a:endParaRPr lang="tr-TR"/>
        </a:p>
      </dgm:t>
    </dgm:pt>
    <dgm:pt modelId="{87547283-CB1E-458B-86F2-3F4ABF95DDD5}" type="pres">
      <dgm:prSet presAssocID="{E4E01FCC-C8C0-420A-8716-167ED298BF58}" presName="parentText" presStyleLbl="node1" presStyleIdx="0" presStyleCnt="4" custLinFactNeighborX="6060" custLinFactNeighborY="10665">
        <dgm:presLayoutVars>
          <dgm:chMax val="0"/>
          <dgm:bulletEnabled val="1"/>
        </dgm:presLayoutVars>
      </dgm:prSet>
      <dgm:spPr/>
      <dgm:t>
        <a:bodyPr/>
        <a:lstStyle/>
        <a:p>
          <a:endParaRPr lang="tr-TR"/>
        </a:p>
      </dgm:t>
    </dgm:pt>
    <dgm:pt modelId="{34FE7A47-98CF-4AF8-AB0A-94066DD24556}" type="pres">
      <dgm:prSet presAssocID="{E4E01FCC-C8C0-420A-8716-167ED298BF58}" presName="negativeSpace" presStyleCnt="0"/>
      <dgm:spPr/>
    </dgm:pt>
    <dgm:pt modelId="{98990469-E7ED-4FA5-91AF-2A01F7C03CBD}" type="pres">
      <dgm:prSet presAssocID="{E4E01FCC-C8C0-420A-8716-167ED298BF58}" presName="childText" presStyleLbl="conFgAcc1" presStyleIdx="0" presStyleCnt="4">
        <dgm:presLayoutVars>
          <dgm:bulletEnabled val="1"/>
        </dgm:presLayoutVars>
      </dgm:prSet>
      <dgm:spPr/>
    </dgm:pt>
    <dgm:pt modelId="{F6E8C2B4-015A-4053-91C9-DDA3A57CBFB9}" type="pres">
      <dgm:prSet presAssocID="{190B283D-97B0-49EC-BA5C-4AD202A6FEE8}" presName="spaceBetweenRectangles" presStyleCnt="0"/>
      <dgm:spPr/>
    </dgm:pt>
    <dgm:pt modelId="{784F7743-5E21-4F78-9070-1FD7E5B58AD3}" type="pres">
      <dgm:prSet presAssocID="{EAEB3294-3679-4CF6-A9B2-31EFEA327344}" presName="parentLin" presStyleCnt="0"/>
      <dgm:spPr/>
    </dgm:pt>
    <dgm:pt modelId="{920C838A-8615-4FBD-9087-D76C4E4ED569}" type="pres">
      <dgm:prSet presAssocID="{EAEB3294-3679-4CF6-A9B2-31EFEA327344}" presName="parentLeftMargin" presStyleLbl="node1" presStyleIdx="0" presStyleCnt="4"/>
      <dgm:spPr/>
      <dgm:t>
        <a:bodyPr/>
        <a:lstStyle/>
        <a:p>
          <a:endParaRPr lang="tr-TR"/>
        </a:p>
      </dgm:t>
    </dgm:pt>
    <dgm:pt modelId="{7919B564-FA17-4DD1-99F2-E990C824334A}" type="pres">
      <dgm:prSet presAssocID="{EAEB3294-3679-4CF6-A9B2-31EFEA327344}" presName="parentText" presStyleLbl="node1" presStyleIdx="1" presStyleCnt="4">
        <dgm:presLayoutVars>
          <dgm:chMax val="0"/>
          <dgm:bulletEnabled val="1"/>
        </dgm:presLayoutVars>
      </dgm:prSet>
      <dgm:spPr/>
      <dgm:t>
        <a:bodyPr/>
        <a:lstStyle/>
        <a:p>
          <a:endParaRPr lang="tr-TR"/>
        </a:p>
      </dgm:t>
    </dgm:pt>
    <dgm:pt modelId="{03243A77-E1A1-4AB5-A88B-531FBCE3A34E}" type="pres">
      <dgm:prSet presAssocID="{EAEB3294-3679-4CF6-A9B2-31EFEA327344}" presName="negativeSpace" presStyleCnt="0"/>
      <dgm:spPr/>
    </dgm:pt>
    <dgm:pt modelId="{315AAE3D-4F72-4432-988E-08E7494E0B06}" type="pres">
      <dgm:prSet presAssocID="{EAEB3294-3679-4CF6-A9B2-31EFEA327344}" presName="childText" presStyleLbl="conFgAcc1" presStyleIdx="1" presStyleCnt="4" custLinFactNeighborY="644">
        <dgm:presLayoutVars>
          <dgm:bulletEnabled val="1"/>
        </dgm:presLayoutVars>
      </dgm:prSet>
      <dgm:spPr/>
    </dgm:pt>
    <dgm:pt modelId="{22F67E77-4362-4F84-9C24-537E0F606D01}" type="pres">
      <dgm:prSet presAssocID="{88874D94-1380-4EFA-AC5C-15822701F2A6}" presName="spaceBetweenRectangles" presStyleCnt="0"/>
      <dgm:spPr/>
    </dgm:pt>
    <dgm:pt modelId="{F2117BC0-5BAD-4305-B473-B984F1541193}" type="pres">
      <dgm:prSet presAssocID="{4964DE1F-B343-4515-883C-C2CBC09A530B}" presName="parentLin" presStyleCnt="0"/>
      <dgm:spPr/>
    </dgm:pt>
    <dgm:pt modelId="{349047C4-474C-4030-8694-D649BB779450}" type="pres">
      <dgm:prSet presAssocID="{4964DE1F-B343-4515-883C-C2CBC09A530B}" presName="parentLeftMargin" presStyleLbl="node1" presStyleIdx="1" presStyleCnt="4"/>
      <dgm:spPr/>
      <dgm:t>
        <a:bodyPr/>
        <a:lstStyle/>
        <a:p>
          <a:endParaRPr lang="tr-TR"/>
        </a:p>
      </dgm:t>
    </dgm:pt>
    <dgm:pt modelId="{9E01E626-70C9-4FA5-9395-2AC80E45AA51}" type="pres">
      <dgm:prSet presAssocID="{4964DE1F-B343-4515-883C-C2CBC09A530B}" presName="parentText" presStyleLbl="node1" presStyleIdx="2" presStyleCnt="4">
        <dgm:presLayoutVars>
          <dgm:chMax val="0"/>
          <dgm:bulletEnabled val="1"/>
        </dgm:presLayoutVars>
      </dgm:prSet>
      <dgm:spPr/>
      <dgm:t>
        <a:bodyPr/>
        <a:lstStyle/>
        <a:p>
          <a:endParaRPr lang="tr-TR"/>
        </a:p>
      </dgm:t>
    </dgm:pt>
    <dgm:pt modelId="{6F82F648-97D6-4B2B-9524-F67857A6CBF2}" type="pres">
      <dgm:prSet presAssocID="{4964DE1F-B343-4515-883C-C2CBC09A530B}" presName="negativeSpace" presStyleCnt="0"/>
      <dgm:spPr/>
    </dgm:pt>
    <dgm:pt modelId="{68AC1C61-62B1-43E4-9456-6D6DC8A3C44D}" type="pres">
      <dgm:prSet presAssocID="{4964DE1F-B343-4515-883C-C2CBC09A530B}" presName="childText" presStyleLbl="conFgAcc1" presStyleIdx="2" presStyleCnt="4">
        <dgm:presLayoutVars>
          <dgm:bulletEnabled val="1"/>
        </dgm:presLayoutVars>
      </dgm:prSet>
      <dgm:spPr/>
      <dgm:t>
        <a:bodyPr/>
        <a:lstStyle/>
        <a:p>
          <a:endParaRPr lang="tr-TR"/>
        </a:p>
      </dgm:t>
    </dgm:pt>
    <dgm:pt modelId="{8770977F-88EE-4A7E-90A7-57D61C3DEE93}" type="pres">
      <dgm:prSet presAssocID="{05CF3CC7-BED7-4E3C-87BA-A4ACF46FA01B}" presName="spaceBetweenRectangles" presStyleCnt="0"/>
      <dgm:spPr/>
    </dgm:pt>
    <dgm:pt modelId="{1C5DBCF5-959F-42F9-A711-57B07F509497}" type="pres">
      <dgm:prSet presAssocID="{7EC5CE58-443A-440F-9CB0-A1EC83D4B757}" presName="parentLin" presStyleCnt="0"/>
      <dgm:spPr/>
    </dgm:pt>
    <dgm:pt modelId="{BE01D77E-7766-4F1C-A706-A840CB194D7E}" type="pres">
      <dgm:prSet presAssocID="{7EC5CE58-443A-440F-9CB0-A1EC83D4B757}" presName="parentLeftMargin" presStyleLbl="node1" presStyleIdx="2" presStyleCnt="4"/>
      <dgm:spPr/>
      <dgm:t>
        <a:bodyPr/>
        <a:lstStyle/>
        <a:p>
          <a:endParaRPr lang="tr-TR"/>
        </a:p>
      </dgm:t>
    </dgm:pt>
    <dgm:pt modelId="{3C823AFB-B822-468A-B96E-760B53892DF4}" type="pres">
      <dgm:prSet presAssocID="{7EC5CE58-443A-440F-9CB0-A1EC83D4B757}" presName="parentText" presStyleLbl="node1" presStyleIdx="3" presStyleCnt="4">
        <dgm:presLayoutVars>
          <dgm:chMax val="0"/>
          <dgm:bulletEnabled val="1"/>
        </dgm:presLayoutVars>
      </dgm:prSet>
      <dgm:spPr/>
      <dgm:t>
        <a:bodyPr/>
        <a:lstStyle/>
        <a:p>
          <a:endParaRPr lang="tr-TR"/>
        </a:p>
      </dgm:t>
    </dgm:pt>
    <dgm:pt modelId="{4C452FC9-C980-44B9-B65E-1DA61B2556A8}" type="pres">
      <dgm:prSet presAssocID="{7EC5CE58-443A-440F-9CB0-A1EC83D4B757}" presName="negativeSpace" presStyleCnt="0"/>
      <dgm:spPr/>
    </dgm:pt>
    <dgm:pt modelId="{1C4D0DB8-98B6-40DA-B6DD-8FB084256957}" type="pres">
      <dgm:prSet presAssocID="{7EC5CE58-443A-440F-9CB0-A1EC83D4B757}" presName="childText" presStyleLbl="conFgAcc1" presStyleIdx="3" presStyleCnt="4">
        <dgm:presLayoutVars>
          <dgm:bulletEnabled val="1"/>
        </dgm:presLayoutVars>
      </dgm:prSet>
      <dgm:spPr/>
    </dgm:pt>
  </dgm:ptLst>
  <dgm:cxnLst>
    <dgm:cxn modelId="{2E845895-FDF5-4617-AF10-8F38245E30E7}" type="presOf" srcId="{A5D0D0B0-CAF6-45BE-9415-A47B009294DE}" destId="{00514EA0-E9F3-4A17-B43A-AE3857708F81}" srcOrd="0" destOrd="0" presId="urn:microsoft.com/office/officeart/2005/8/layout/list1"/>
    <dgm:cxn modelId="{B935EF89-90DA-4067-AB5B-18E829CACF0F}" type="presOf" srcId="{EAEB3294-3679-4CF6-A9B2-31EFEA327344}" destId="{920C838A-8615-4FBD-9087-D76C4E4ED569}" srcOrd="0" destOrd="0" presId="urn:microsoft.com/office/officeart/2005/8/layout/list1"/>
    <dgm:cxn modelId="{6096846D-1919-40AA-8DFC-93C119E3655C}" srcId="{A5D0D0B0-CAF6-45BE-9415-A47B009294DE}" destId="{EAEB3294-3679-4CF6-A9B2-31EFEA327344}" srcOrd="1" destOrd="0" parTransId="{4A0362FC-3843-41AD-94C0-FD105CC6AD6C}" sibTransId="{88874D94-1380-4EFA-AC5C-15822701F2A6}"/>
    <dgm:cxn modelId="{26D83403-052C-4DEC-8DAC-3DB527DBBB43}" srcId="{A5D0D0B0-CAF6-45BE-9415-A47B009294DE}" destId="{E4E01FCC-C8C0-420A-8716-167ED298BF58}" srcOrd="0" destOrd="0" parTransId="{3D5D6C64-8C31-44C3-B660-7B0734138E64}" sibTransId="{190B283D-97B0-49EC-BA5C-4AD202A6FEE8}"/>
    <dgm:cxn modelId="{3F4822CA-014F-4761-883F-B7B7E5202C77}" type="presOf" srcId="{E4E01FCC-C8C0-420A-8716-167ED298BF58}" destId="{361DB03A-D098-4EF8-9419-E2DCF3F2C5EC}" srcOrd="0" destOrd="0" presId="urn:microsoft.com/office/officeart/2005/8/layout/list1"/>
    <dgm:cxn modelId="{D631D9E4-4019-4B55-85DD-F32416B12FE1}" type="presOf" srcId="{7EC5CE58-443A-440F-9CB0-A1EC83D4B757}" destId="{BE01D77E-7766-4F1C-A706-A840CB194D7E}" srcOrd="0" destOrd="0" presId="urn:microsoft.com/office/officeart/2005/8/layout/list1"/>
    <dgm:cxn modelId="{C42BCE27-85C5-414B-A5BF-70A9873DF472}" type="presOf" srcId="{4964DE1F-B343-4515-883C-C2CBC09A530B}" destId="{349047C4-474C-4030-8694-D649BB779450}" srcOrd="0" destOrd="0" presId="urn:microsoft.com/office/officeart/2005/8/layout/list1"/>
    <dgm:cxn modelId="{793115EE-535D-4812-9F0C-ECDA6A4D3D51}" srcId="{A5D0D0B0-CAF6-45BE-9415-A47B009294DE}" destId="{7EC5CE58-443A-440F-9CB0-A1EC83D4B757}" srcOrd="3" destOrd="0" parTransId="{DF0B2926-69EE-4BCE-99CD-0AD3407BB0C7}" sibTransId="{444E7C53-42E2-4E55-B9B9-63E8AED65AF6}"/>
    <dgm:cxn modelId="{1106AF1F-27E2-42A0-82D7-B77D44BFF512}" type="presOf" srcId="{4964DE1F-B343-4515-883C-C2CBC09A530B}" destId="{9E01E626-70C9-4FA5-9395-2AC80E45AA51}" srcOrd="1" destOrd="0" presId="urn:microsoft.com/office/officeart/2005/8/layout/list1"/>
    <dgm:cxn modelId="{17D7782F-36EE-45C3-B339-260122E827CB}" srcId="{A5D0D0B0-CAF6-45BE-9415-A47B009294DE}" destId="{4964DE1F-B343-4515-883C-C2CBC09A530B}" srcOrd="2" destOrd="0" parTransId="{7851FB24-E2BB-4EA3-BB07-8F66B7744A61}" sibTransId="{05CF3CC7-BED7-4E3C-87BA-A4ACF46FA01B}"/>
    <dgm:cxn modelId="{6B219584-138A-4C5F-BB7E-B0B4ACBB617C}" type="presOf" srcId="{E4E01FCC-C8C0-420A-8716-167ED298BF58}" destId="{87547283-CB1E-458B-86F2-3F4ABF95DDD5}" srcOrd="1" destOrd="0" presId="urn:microsoft.com/office/officeart/2005/8/layout/list1"/>
    <dgm:cxn modelId="{EB06027C-AE40-479C-ACBB-38205879C351}" type="presOf" srcId="{EAEB3294-3679-4CF6-A9B2-31EFEA327344}" destId="{7919B564-FA17-4DD1-99F2-E990C824334A}" srcOrd="1" destOrd="0" presId="urn:microsoft.com/office/officeart/2005/8/layout/list1"/>
    <dgm:cxn modelId="{5E56E478-24DE-4AD3-BC3A-FC7240A829B9}" type="presOf" srcId="{7EC5CE58-443A-440F-9CB0-A1EC83D4B757}" destId="{3C823AFB-B822-468A-B96E-760B53892DF4}" srcOrd="1" destOrd="0" presId="urn:microsoft.com/office/officeart/2005/8/layout/list1"/>
    <dgm:cxn modelId="{971DAEF4-D75C-4022-8B4A-028354E243CF}" type="presParOf" srcId="{00514EA0-E9F3-4A17-B43A-AE3857708F81}" destId="{7641A7F7-DFF5-4B3E-B9C4-9A5D41CE4E39}" srcOrd="0" destOrd="0" presId="urn:microsoft.com/office/officeart/2005/8/layout/list1"/>
    <dgm:cxn modelId="{77DC5569-CD92-4070-AF5F-A4A18D3294C2}" type="presParOf" srcId="{7641A7F7-DFF5-4B3E-B9C4-9A5D41CE4E39}" destId="{361DB03A-D098-4EF8-9419-E2DCF3F2C5EC}" srcOrd="0" destOrd="0" presId="urn:microsoft.com/office/officeart/2005/8/layout/list1"/>
    <dgm:cxn modelId="{37849B4A-9ED2-4B5B-A4B3-A6002201CE51}" type="presParOf" srcId="{7641A7F7-DFF5-4B3E-B9C4-9A5D41CE4E39}" destId="{87547283-CB1E-458B-86F2-3F4ABF95DDD5}" srcOrd="1" destOrd="0" presId="urn:microsoft.com/office/officeart/2005/8/layout/list1"/>
    <dgm:cxn modelId="{FB2FA0B8-3E3D-4BE0-98E1-505FAF810EB2}" type="presParOf" srcId="{00514EA0-E9F3-4A17-B43A-AE3857708F81}" destId="{34FE7A47-98CF-4AF8-AB0A-94066DD24556}" srcOrd="1" destOrd="0" presId="urn:microsoft.com/office/officeart/2005/8/layout/list1"/>
    <dgm:cxn modelId="{23778713-8A35-4B63-AABF-10563DDB88C8}" type="presParOf" srcId="{00514EA0-E9F3-4A17-B43A-AE3857708F81}" destId="{98990469-E7ED-4FA5-91AF-2A01F7C03CBD}" srcOrd="2" destOrd="0" presId="urn:microsoft.com/office/officeart/2005/8/layout/list1"/>
    <dgm:cxn modelId="{AF206B77-BB7E-4007-AF3B-BE3294C9D15C}" type="presParOf" srcId="{00514EA0-E9F3-4A17-B43A-AE3857708F81}" destId="{F6E8C2B4-015A-4053-91C9-DDA3A57CBFB9}" srcOrd="3" destOrd="0" presId="urn:microsoft.com/office/officeart/2005/8/layout/list1"/>
    <dgm:cxn modelId="{2702B6AA-6DC9-472F-883A-E51DD64278E5}" type="presParOf" srcId="{00514EA0-E9F3-4A17-B43A-AE3857708F81}" destId="{784F7743-5E21-4F78-9070-1FD7E5B58AD3}" srcOrd="4" destOrd="0" presId="urn:microsoft.com/office/officeart/2005/8/layout/list1"/>
    <dgm:cxn modelId="{1F5F44E8-95A9-43F0-9134-BD7589D51ED4}" type="presParOf" srcId="{784F7743-5E21-4F78-9070-1FD7E5B58AD3}" destId="{920C838A-8615-4FBD-9087-D76C4E4ED569}" srcOrd="0" destOrd="0" presId="urn:microsoft.com/office/officeart/2005/8/layout/list1"/>
    <dgm:cxn modelId="{7D30CD44-98EF-4B33-9F7D-C58A48D6FBF9}" type="presParOf" srcId="{784F7743-5E21-4F78-9070-1FD7E5B58AD3}" destId="{7919B564-FA17-4DD1-99F2-E990C824334A}" srcOrd="1" destOrd="0" presId="urn:microsoft.com/office/officeart/2005/8/layout/list1"/>
    <dgm:cxn modelId="{BBBD3F42-CD58-491F-9DF5-1BB65CB7912B}" type="presParOf" srcId="{00514EA0-E9F3-4A17-B43A-AE3857708F81}" destId="{03243A77-E1A1-4AB5-A88B-531FBCE3A34E}" srcOrd="5" destOrd="0" presId="urn:microsoft.com/office/officeart/2005/8/layout/list1"/>
    <dgm:cxn modelId="{7A90EEE5-06CA-42A1-AF72-BB172DA53F03}" type="presParOf" srcId="{00514EA0-E9F3-4A17-B43A-AE3857708F81}" destId="{315AAE3D-4F72-4432-988E-08E7494E0B06}" srcOrd="6" destOrd="0" presId="urn:microsoft.com/office/officeart/2005/8/layout/list1"/>
    <dgm:cxn modelId="{9E7418FA-32BE-47B5-9AF5-47819360DCC0}" type="presParOf" srcId="{00514EA0-E9F3-4A17-B43A-AE3857708F81}" destId="{22F67E77-4362-4F84-9C24-537E0F606D01}" srcOrd="7" destOrd="0" presId="urn:microsoft.com/office/officeart/2005/8/layout/list1"/>
    <dgm:cxn modelId="{06D8AEAA-EB5D-4853-ADEF-31A3400D306B}" type="presParOf" srcId="{00514EA0-E9F3-4A17-B43A-AE3857708F81}" destId="{F2117BC0-5BAD-4305-B473-B984F1541193}" srcOrd="8" destOrd="0" presId="urn:microsoft.com/office/officeart/2005/8/layout/list1"/>
    <dgm:cxn modelId="{B5291C71-E899-42DD-BDE5-5355D748EF5B}" type="presParOf" srcId="{F2117BC0-5BAD-4305-B473-B984F1541193}" destId="{349047C4-474C-4030-8694-D649BB779450}" srcOrd="0" destOrd="0" presId="urn:microsoft.com/office/officeart/2005/8/layout/list1"/>
    <dgm:cxn modelId="{EDCBAD38-4D9E-48CE-8662-7954227FEFFA}" type="presParOf" srcId="{F2117BC0-5BAD-4305-B473-B984F1541193}" destId="{9E01E626-70C9-4FA5-9395-2AC80E45AA51}" srcOrd="1" destOrd="0" presId="urn:microsoft.com/office/officeart/2005/8/layout/list1"/>
    <dgm:cxn modelId="{21A57A0A-5199-4B5C-A27A-73C5F6E79515}" type="presParOf" srcId="{00514EA0-E9F3-4A17-B43A-AE3857708F81}" destId="{6F82F648-97D6-4B2B-9524-F67857A6CBF2}" srcOrd="9" destOrd="0" presId="urn:microsoft.com/office/officeart/2005/8/layout/list1"/>
    <dgm:cxn modelId="{B7373C8B-6CD7-4B4B-A69C-5C3FB88772D6}" type="presParOf" srcId="{00514EA0-E9F3-4A17-B43A-AE3857708F81}" destId="{68AC1C61-62B1-43E4-9456-6D6DC8A3C44D}" srcOrd="10" destOrd="0" presId="urn:microsoft.com/office/officeart/2005/8/layout/list1"/>
    <dgm:cxn modelId="{A605FB53-882A-46BB-84FE-1C00A02881A5}" type="presParOf" srcId="{00514EA0-E9F3-4A17-B43A-AE3857708F81}" destId="{8770977F-88EE-4A7E-90A7-57D61C3DEE93}" srcOrd="11" destOrd="0" presId="urn:microsoft.com/office/officeart/2005/8/layout/list1"/>
    <dgm:cxn modelId="{FB1FA0CD-42B6-4402-8AA8-2D42A282EB37}" type="presParOf" srcId="{00514EA0-E9F3-4A17-B43A-AE3857708F81}" destId="{1C5DBCF5-959F-42F9-A711-57B07F509497}" srcOrd="12" destOrd="0" presId="urn:microsoft.com/office/officeart/2005/8/layout/list1"/>
    <dgm:cxn modelId="{459075A8-C61E-4072-8737-947CE412E145}" type="presParOf" srcId="{1C5DBCF5-959F-42F9-A711-57B07F509497}" destId="{BE01D77E-7766-4F1C-A706-A840CB194D7E}" srcOrd="0" destOrd="0" presId="urn:microsoft.com/office/officeart/2005/8/layout/list1"/>
    <dgm:cxn modelId="{20F9BEDD-BFFE-4854-863D-0D82C7FF8E7A}" type="presParOf" srcId="{1C5DBCF5-959F-42F9-A711-57B07F509497}" destId="{3C823AFB-B822-468A-B96E-760B53892DF4}" srcOrd="1" destOrd="0" presId="urn:microsoft.com/office/officeart/2005/8/layout/list1"/>
    <dgm:cxn modelId="{638FCD7D-E72D-4739-8DA4-869E9B9E54AB}" type="presParOf" srcId="{00514EA0-E9F3-4A17-B43A-AE3857708F81}" destId="{4C452FC9-C980-44B9-B65E-1DA61B2556A8}" srcOrd="13" destOrd="0" presId="urn:microsoft.com/office/officeart/2005/8/layout/list1"/>
    <dgm:cxn modelId="{D9FFB32E-5B2B-4F3F-B96C-42A58320F326}" type="presParOf" srcId="{00514EA0-E9F3-4A17-B43A-AE3857708F81}" destId="{1C4D0DB8-98B6-40DA-B6DD-8FB084256957}" srcOrd="14" destOrd="0" presId="urn:microsoft.com/office/officeart/2005/8/layout/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l"/>
          <a:endParaRPr lang="tr-TR" sz="2800" dirty="0" smtClean="0"/>
        </a:p>
        <a:p>
          <a:pPr algn="just"/>
          <a:r>
            <a:rPr lang="tr-TR" sz="2800" dirty="0" smtClean="0"/>
            <a:t>İlçe milli eğitim müdürü başkanlığında </a:t>
          </a:r>
        </a:p>
        <a:p>
          <a:pPr algn="just"/>
          <a:r>
            <a:rPr lang="tr-TR" sz="2800" dirty="0" smtClean="0"/>
            <a:t>Temel Eğitimden sorumlu şube müdürü ve</a:t>
          </a:r>
        </a:p>
        <a:p>
          <a:pPr algn="just"/>
          <a:r>
            <a:rPr lang="tr-TR" sz="2800" dirty="0" smtClean="0"/>
            <a:t> Temel Eğitimde görevli şeften oluşur.</a:t>
          </a:r>
          <a:endParaRPr lang="tr-TR" sz="2800" b="1" u="sng" dirty="0" smtClean="0">
            <a:solidFill>
              <a:schemeClr val="bg1"/>
            </a:solidFill>
          </a:endParaRPr>
        </a:p>
        <a:p>
          <a:endParaRPr lang="tr-TR" sz="2400" dirty="0" smtClean="0"/>
        </a:p>
        <a:p>
          <a:r>
            <a:rPr lang="tr-TR" sz="2400" dirty="0" smtClean="0"/>
            <a:t> </a:t>
          </a:r>
          <a:endParaRPr lang="tr-TR" sz="24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ScaleX="100000" custLinFactNeighborX="31433" custLinFactNeighborY="6724">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2C8A0EE4-A45C-4D74-8506-E2634D7955B1}"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78543F52-A0F1-4BA3-811A-35092D2B19E5}" type="presOf" srcId="{9ADB27D7-C7D3-4524-B311-F1AC0AD88C12}" destId="{8533B341-B5F0-484D-AE16-DE30903B9E7D}" srcOrd="0" destOrd="0" presId="urn:microsoft.com/office/officeart/2005/8/layout/hierarchy4"/>
    <dgm:cxn modelId="{7E784750-6A50-476F-9AD7-9DF4113091A9}" type="presParOf" srcId="{8533B341-B5F0-484D-AE16-DE30903B9E7D}" destId="{04565439-701C-40D9-AC73-543FC1B6057C}" srcOrd="0" destOrd="0" presId="urn:microsoft.com/office/officeart/2005/8/layout/hierarchy4"/>
    <dgm:cxn modelId="{A93BE140-A501-4832-A2D7-76D757E19FCC}" type="presParOf" srcId="{04565439-701C-40D9-AC73-543FC1B6057C}" destId="{D721A3FF-AD95-4F9D-8B33-D555A27EEE16}" srcOrd="0" destOrd="0" presId="urn:microsoft.com/office/officeart/2005/8/layout/hierarchy4"/>
    <dgm:cxn modelId="{A71DA656-7269-409E-9FDF-E2215ABA756F}"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1. İlçelerde programın yürütülmesini sağlamak,</a:t>
          </a:r>
        </a:p>
        <a:p>
          <a:pPr algn="just"/>
          <a:r>
            <a:rPr lang="tr-TR" sz="2800" dirty="0" smtClean="0"/>
            <a:t>2. Programın etkili bir şekilde devam ettirilebilmesi için sütün çocuklarda büyüme ve gelişmeye olan olumlu etkisinin vurgulanacağı yerel bilimsel çevre ve medya desteğiyle kamuoyunda farkındalık yaratacak şekilde tedbirler almak,</a:t>
          </a:r>
          <a:endParaRPr lang="tr-TR" sz="2800" b="1" u="sng" dirty="0" smtClean="0">
            <a:solidFill>
              <a:schemeClr val="bg1"/>
            </a:solidFill>
          </a:endParaRPr>
        </a:p>
        <a:p>
          <a:endParaRPr lang="tr-TR" sz="2400" dirty="0" smtClean="0"/>
        </a:p>
        <a:p>
          <a:r>
            <a:rPr lang="tr-TR" sz="2400" dirty="0" smtClean="0"/>
            <a:t> </a:t>
          </a:r>
          <a:endParaRPr lang="tr-TR" sz="24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ScaleX="100098" custLinFactNeighborX="31433" custLinFactNeighborY="6724">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AF623A2A-F82E-44EA-B6F7-4AFEFEB876DD}" type="presOf" srcId="{9ADB27D7-C7D3-4524-B311-F1AC0AD88C12}" destId="{8533B341-B5F0-484D-AE16-DE30903B9E7D}" srcOrd="0" destOrd="0" presId="urn:microsoft.com/office/officeart/2005/8/layout/hierarchy4"/>
    <dgm:cxn modelId="{0D967204-CC40-413A-BF81-3071B3088AA7}"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66B55837-44B8-4FF8-AE0B-DE79B952529B}" type="presParOf" srcId="{8533B341-B5F0-484D-AE16-DE30903B9E7D}" destId="{04565439-701C-40D9-AC73-543FC1B6057C}" srcOrd="0" destOrd="0" presId="urn:microsoft.com/office/officeart/2005/8/layout/hierarchy4"/>
    <dgm:cxn modelId="{6F582C4A-AEF8-4A64-889C-2062EECC5B16}" type="presParOf" srcId="{04565439-701C-40D9-AC73-543FC1B6057C}" destId="{D721A3FF-AD95-4F9D-8B33-D555A27EEE16}" srcOrd="0" destOrd="0" presId="urn:microsoft.com/office/officeart/2005/8/layout/hierarchy4"/>
    <dgm:cxn modelId="{4CD84E4A-C6DE-4887-BB0F-BC07BF34B85D}"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442E912C-51B6-4B7B-8A9A-6AB19C8C4654}">
      <dgm:prSet/>
      <dgm:spPr/>
      <dgm:t>
        <a:bodyPr/>
        <a:lstStyle/>
        <a:p>
          <a:pPr algn="just"/>
          <a:r>
            <a:rPr lang="tr-TR" dirty="0" smtClean="0"/>
            <a:t>3. Teknik şartnameye uygun olduğu halde, okulların kayıtlı öğrenci sayılarındaki değişiklik, öğrenci devamsızlığı, resmi tatil, hava koşulları, mahalli düzeyde eğitime geçici olarak ara verilmesi gibi çeşitli nedenlerle dağıtımı yapılamayan sütlerin, öncelik aynı okulda süt dağıtılmayan diğer günlerde olmak üzere veli izni olan öğrencilere ya da diğer kurumlardaki veli izni olan öğrencilere dağıtılmak suretiyle mahallinde değerlendirmesi hususunda İl Okul Sütü Komisyonunun onayını almak.</a:t>
          </a:r>
          <a:endParaRPr lang="tr-TR" dirty="0"/>
        </a:p>
      </dgm:t>
    </dgm:pt>
    <dgm:pt modelId="{00A4D57C-D4B4-4DD9-9DF3-93430C7666C5}" type="parTrans" cxnId="{A235D903-8BF8-4884-9550-F3E4CAE4C596}">
      <dgm:prSet/>
      <dgm:spPr/>
      <dgm:t>
        <a:bodyPr/>
        <a:lstStyle/>
        <a:p>
          <a:endParaRPr lang="tr-TR"/>
        </a:p>
      </dgm:t>
    </dgm:pt>
    <dgm:pt modelId="{E29C8D3F-66A3-448F-B311-879B52471EAD}" type="sibTrans" cxnId="{A235D903-8BF8-4884-9550-F3E4CAE4C596}">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A5FA2C71-512F-446E-B9ED-AD75FC733FF9}" type="pres">
      <dgm:prSet presAssocID="{442E912C-51B6-4B7B-8A9A-6AB19C8C4654}" presName="vertOne" presStyleCnt="0"/>
      <dgm:spPr/>
    </dgm:pt>
    <dgm:pt modelId="{7128EB0C-76AB-48E3-9C11-8E4DD794BAFA}" type="pres">
      <dgm:prSet presAssocID="{442E912C-51B6-4B7B-8A9A-6AB19C8C4654}" presName="txOne" presStyleLbl="node0" presStyleIdx="0" presStyleCnt="1">
        <dgm:presLayoutVars>
          <dgm:chPref val="3"/>
        </dgm:presLayoutVars>
      </dgm:prSet>
      <dgm:spPr/>
      <dgm:t>
        <a:bodyPr/>
        <a:lstStyle/>
        <a:p>
          <a:endParaRPr lang="tr-TR"/>
        </a:p>
      </dgm:t>
    </dgm:pt>
    <dgm:pt modelId="{D5249ACC-34D4-4650-A9B3-0C56DE40C531}" type="pres">
      <dgm:prSet presAssocID="{442E912C-51B6-4B7B-8A9A-6AB19C8C4654}" presName="horzOne" presStyleCnt="0"/>
      <dgm:spPr/>
    </dgm:pt>
  </dgm:ptLst>
  <dgm:cxnLst>
    <dgm:cxn modelId="{2E0CD415-9489-4A12-9302-CC4897CB26FF}" type="presOf" srcId="{9ADB27D7-C7D3-4524-B311-F1AC0AD88C12}" destId="{8533B341-B5F0-484D-AE16-DE30903B9E7D}" srcOrd="0" destOrd="0" presId="urn:microsoft.com/office/officeart/2005/8/layout/hierarchy4"/>
    <dgm:cxn modelId="{A235D903-8BF8-4884-9550-F3E4CAE4C596}" srcId="{9ADB27D7-C7D3-4524-B311-F1AC0AD88C12}" destId="{442E912C-51B6-4B7B-8A9A-6AB19C8C4654}" srcOrd="0" destOrd="0" parTransId="{00A4D57C-D4B4-4DD9-9DF3-93430C7666C5}" sibTransId="{E29C8D3F-66A3-448F-B311-879B52471EAD}"/>
    <dgm:cxn modelId="{C01D3AED-1B8F-4B61-ADF0-CA9AC0D08F96}" type="presOf" srcId="{442E912C-51B6-4B7B-8A9A-6AB19C8C4654}" destId="{7128EB0C-76AB-48E3-9C11-8E4DD794BAFA}" srcOrd="0" destOrd="0" presId="urn:microsoft.com/office/officeart/2005/8/layout/hierarchy4"/>
    <dgm:cxn modelId="{659ADEAA-080F-440C-B485-EEC6A52813AA}" type="presParOf" srcId="{8533B341-B5F0-484D-AE16-DE30903B9E7D}" destId="{A5FA2C71-512F-446E-B9ED-AD75FC733FF9}" srcOrd="0" destOrd="0" presId="urn:microsoft.com/office/officeart/2005/8/layout/hierarchy4"/>
    <dgm:cxn modelId="{070EF347-AA8B-4BE4-92BE-C4A067E85B11}" type="presParOf" srcId="{A5FA2C71-512F-446E-B9ED-AD75FC733FF9}" destId="{7128EB0C-76AB-48E3-9C11-8E4DD794BAFA}" srcOrd="0" destOrd="0" presId="urn:microsoft.com/office/officeart/2005/8/layout/hierarchy4"/>
    <dgm:cxn modelId="{9FC51D70-D740-4F7E-8AA2-532437C9B96D}" type="presParOf" srcId="{A5FA2C71-512F-446E-B9ED-AD75FC733FF9}" destId="{D5249ACC-34D4-4650-A9B3-0C56DE40C531}"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9C43DD15-7FBC-46CF-9607-EEC82EFC9F09}">
      <dgm:prSet custT="1"/>
      <dgm:spPr/>
      <dgm:t>
        <a:bodyPr/>
        <a:lstStyle/>
        <a:p>
          <a:pPr algn="just"/>
          <a:r>
            <a:rPr lang="tr-TR" sz="2800" dirty="0" smtClean="0"/>
            <a:t>4.Program süresince oluşabilecek/oluşan her türlü aksaklık ve eksiklikle ilgili İl Okul Sütü Komisyonunu zamanında bilgilendirmek.</a:t>
          </a:r>
          <a:endParaRPr lang="tr-TR" sz="2800" dirty="0"/>
        </a:p>
      </dgm:t>
    </dgm:pt>
    <dgm:pt modelId="{487CAC6A-69D6-4758-9C1E-B0A9F54C47E0}" type="parTrans" cxnId="{67AEF23F-71B4-4F7B-B0D9-730B12FFFC27}">
      <dgm:prSet/>
      <dgm:spPr/>
      <dgm:t>
        <a:bodyPr/>
        <a:lstStyle/>
        <a:p>
          <a:endParaRPr lang="tr-TR"/>
        </a:p>
      </dgm:t>
    </dgm:pt>
    <dgm:pt modelId="{43A3B5A6-4A93-4C8D-9062-C3AB0403C2E7}" type="sibTrans" cxnId="{67AEF23F-71B4-4F7B-B0D9-730B12FFFC27}">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8324D5F6-01EF-40B6-87C4-CF279C970B8C}" type="pres">
      <dgm:prSet presAssocID="{9C43DD15-7FBC-46CF-9607-EEC82EFC9F09}" presName="vertOne" presStyleCnt="0"/>
      <dgm:spPr/>
    </dgm:pt>
    <dgm:pt modelId="{86834E97-DC82-497D-B9F5-FEC9A62488ED}" type="pres">
      <dgm:prSet presAssocID="{9C43DD15-7FBC-46CF-9607-EEC82EFC9F09}" presName="txOne" presStyleLbl="node0" presStyleIdx="0" presStyleCnt="1">
        <dgm:presLayoutVars>
          <dgm:chPref val="3"/>
        </dgm:presLayoutVars>
      </dgm:prSet>
      <dgm:spPr/>
      <dgm:t>
        <a:bodyPr/>
        <a:lstStyle/>
        <a:p>
          <a:endParaRPr lang="tr-TR"/>
        </a:p>
      </dgm:t>
    </dgm:pt>
    <dgm:pt modelId="{DCDAD3EC-4526-4ACD-AF14-BCCCCBBA5C51}" type="pres">
      <dgm:prSet presAssocID="{9C43DD15-7FBC-46CF-9607-EEC82EFC9F09}" presName="horzOne" presStyleCnt="0"/>
      <dgm:spPr/>
    </dgm:pt>
  </dgm:ptLst>
  <dgm:cxnLst>
    <dgm:cxn modelId="{015E4209-23C1-4D31-94DE-D4C1001F59CC}" type="presOf" srcId="{9C43DD15-7FBC-46CF-9607-EEC82EFC9F09}" destId="{86834E97-DC82-497D-B9F5-FEC9A62488ED}" srcOrd="0" destOrd="0" presId="urn:microsoft.com/office/officeart/2005/8/layout/hierarchy4"/>
    <dgm:cxn modelId="{CC5E5831-6CE7-4FC0-9614-56E1C12BFB7E}" type="presOf" srcId="{9ADB27D7-C7D3-4524-B311-F1AC0AD88C12}" destId="{8533B341-B5F0-484D-AE16-DE30903B9E7D}" srcOrd="0" destOrd="0" presId="urn:microsoft.com/office/officeart/2005/8/layout/hierarchy4"/>
    <dgm:cxn modelId="{67AEF23F-71B4-4F7B-B0D9-730B12FFFC27}" srcId="{9ADB27D7-C7D3-4524-B311-F1AC0AD88C12}" destId="{9C43DD15-7FBC-46CF-9607-EEC82EFC9F09}" srcOrd="0" destOrd="0" parTransId="{487CAC6A-69D6-4758-9C1E-B0A9F54C47E0}" sibTransId="{43A3B5A6-4A93-4C8D-9062-C3AB0403C2E7}"/>
    <dgm:cxn modelId="{2C8076CE-FAA2-4697-8BB0-DF2FF1867E2C}" type="presParOf" srcId="{8533B341-B5F0-484D-AE16-DE30903B9E7D}" destId="{8324D5F6-01EF-40B6-87C4-CF279C970B8C}" srcOrd="0" destOrd="0" presId="urn:microsoft.com/office/officeart/2005/8/layout/hierarchy4"/>
    <dgm:cxn modelId="{602C60C5-1E35-4C4C-AA0F-84B49D4E90C7}" type="presParOf" srcId="{8324D5F6-01EF-40B6-87C4-CF279C970B8C}" destId="{86834E97-DC82-497D-B9F5-FEC9A62488ED}" srcOrd="0" destOrd="0" presId="urn:microsoft.com/office/officeart/2005/8/layout/hierarchy4"/>
    <dgm:cxn modelId="{639D5679-15EF-44FA-A612-0C21EE7E5BCC}" type="presParOf" srcId="{8324D5F6-01EF-40B6-87C4-CF279C970B8C}" destId="{DCDAD3EC-4526-4ACD-AF14-BCCCCBBA5C51}"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solidFill>
              <a:schemeClr val="bg1"/>
            </a:solidFill>
          </a:endParaRPr>
        </a:p>
        <a:p>
          <a:pPr algn="l"/>
          <a:r>
            <a:rPr lang="tr-TR" sz="2800" dirty="0" smtClean="0"/>
            <a:t>1. İl Okul Sütü Komisyonunun sekretaryasını yürütmek,</a:t>
          </a:r>
        </a:p>
        <a:p>
          <a:pPr algn="l"/>
          <a:r>
            <a:rPr lang="tr-TR" sz="2800" dirty="0" smtClean="0"/>
            <a:t>2. Okul sütünün okullara ulaştırılmasının kontrolünü, uygun şartlarda korunmasını ve tüketimlerini sağlamak,(okul sütü modülü)</a:t>
          </a:r>
        </a:p>
        <a:p>
          <a:pPr algn="l"/>
          <a:r>
            <a:rPr lang="tr-TR" sz="2800" dirty="0" smtClean="0"/>
            <a:t>3. İlçe Millî Eğitim Müdürleri ve süt dağıtılacak okul müdürlerine eğitim verilmesini sağlamak</a:t>
          </a:r>
          <a:r>
            <a:rPr lang="tr-TR" sz="2400" dirty="0" smtClean="0"/>
            <a:t>,</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A8F9610C-929E-4C82-AC9A-2F555DD99FF0}" type="presOf" srcId="{9ADB27D7-C7D3-4524-B311-F1AC0AD88C12}" destId="{8533B341-B5F0-484D-AE16-DE30903B9E7D}" srcOrd="0" destOrd="0" presId="urn:microsoft.com/office/officeart/2005/8/layout/hierarchy4"/>
    <dgm:cxn modelId="{CDE216A2-ED4C-40CB-897D-10EAF5A951FD}"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383A84D5-49E9-4E57-9780-1A6ACAE1F317}" type="presParOf" srcId="{8533B341-B5F0-484D-AE16-DE30903B9E7D}" destId="{04565439-701C-40D9-AC73-543FC1B6057C}" srcOrd="0" destOrd="0" presId="urn:microsoft.com/office/officeart/2005/8/layout/hierarchy4"/>
    <dgm:cxn modelId="{3AAB9571-F64B-40A5-B5A4-9962A50FDB2A}" type="presParOf" srcId="{04565439-701C-40D9-AC73-543FC1B6057C}" destId="{D721A3FF-AD95-4F9D-8B33-D555A27EEE16}" srcOrd="0" destOrd="0" presId="urn:microsoft.com/office/officeart/2005/8/layout/hierarchy4"/>
    <dgm:cxn modelId="{2276034A-E869-4501-ADC9-F55ECBB5DFB8}"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dirty="0" smtClean="0"/>
        </a:p>
        <a:p>
          <a:pPr algn="just"/>
          <a:r>
            <a:rPr lang="tr-TR" sz="2800" dirty="0" smtClean="0"/>
            <a:t>4. Okul Sütü Modülü üzerinden alınacak , İl Okul Sütü Komisyonunca aylık olarak  düzenlenecek valilik onaylı Mal Muayene ve Kabul Komisyonu Raporunu </a:t>
          </a:r>
          <a:r>
            <a:rPr lang="tr-TR" sz="2800" dirty="0" smtClean="0">
              <a:hlinkClick xmlns:r="http://schemas.openxmlformats.org/officeDocument/2006/relationships" r:id="rId1" action="ppaction://hlinkfile"/>
            </a:rPr>
            <a:t>(Ek-1), </a:t>
          </a:r>
          <a:r>
            <a:rPr lang="tr-TR" sz="2800" dirty="0" smtClean="0"/>
            <a:t>takip eden ayın beşinci işgününe kadar yükleniciye bildirmek,</a:t>
          </a:r>
        </a:p>
        <a:p>
          <a:pPr algn="just"/>
          <a:r>
            <a:rPr lang="tr-TR" sz="2800" dirty="0" smtClean="0"/>
            <a:t>5. Yüklenicilerin itirazını, 4734 sayılı Kamu İhale Kanunu ve ilgili mevzuatına göre değerlendirerek mutabakat sağlamak,</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F9F19BA8-A0A3-47B9-BE9B-851AE92346F3}" type="presOf" srcId="{9ADB27D7-C7D3-4524-B311-F1AC0AD88C12}" destId="{8533B341-B5F0-484D-AE16-DE30903B9E7D}" srcOrd="0" destOrd="0" presId="urn:microsoft.com/office/officeart/2005/8/layout/hierarchy4"/>
    <dgm:cxn modelId="{19E53F88-0F9A-4D0D-B7A9-D3D8FF89F0B9}"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D4C6AE52-64EF-423E-9FE1-D2AFC5F379C5}" type="presParOf" srcId="{8533B341-B5F0-484D-AE16-DE30903B9E7D}" destId="{04565439-701C-40D9-AC73-543FC1B6057C}" srcOrd="0" destOrd="0" presId="urn:microsoft.com/office/officeart/2005/8/layout/hierarchy4"/>
    <dgm:cxn modelId="{FBE13420-EA49-4D98-9742-A08D404AF758}" type="presParOf" srcId="{04565439-701C-40D9-AC73-543FC1B6057C}" destId="{D721A3FF-AD95-4F9D-8B33-D555A27EEE16}" srcOrd="0" destOrd="0" presId="urn:microsoft.com/office/officeart/2005/8/layout/hierarchy4"/>
    <dgm:cxn modelId="{5EDFBB5A-2E8A-40DF-9C96-E2FD06BEF36F}"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6. İtiraz konusu kesinleşen Mal Muayene ve Kabul Komisyonu raporunu en kısa sürede Gıda, Tarım ve Hayvancılık Bakanlığına göndermek,</a:t>
          </a:r>
        </a:p>
        <a:p>
          <a:pPr algn="just"/>
          <a:r>
            <a:rPr lang="tr-TR" sz="2800" dirty="0" smtClean="0"/>
            <a:t>7. Programla ilgili eğitim çalışmalarını koordine etmek ve bu çalışmalarda görev almak,</a:t>
          </a:r>
        </a:p>
        <a:p>
          <a:pPr algn="just"/>
          <a:r>
            <a:rPr lang="tr-TR" sz="2800" dirty="0" smtClean="0"/>
            <a:t>8. Program süresince öğrenci gelişimlerine yönelik çalışmalarda Halk Sağlığı Müdürlüğü ile koordinasyon içerisinde çalışmaktır. </a:t>
          </a:r>
        </a:p>
        <a:p>
          <a:pPr algn="just"/>
          <a:r>
            <a:rPr lang="tr-TR" sz="2800" dirty="0" smtClean="0"/>
            <a:t>(Geri dönüşüm –çevre temizliği)</a:t>
          </a:r>
          <a:endParaRPr lang="tr-TR" sz="2800" dirty="0"/>
        </a:p>
      </dgm:t>
    </dgm:pt>
    <dgm:pt modelId="{C7A74295-D7AB-4C0E-B144-25BF64B43687}" type="sibTrans" cxnId="{9BE27349-960E-495D-A104-6A2796631C43}">
      <dgm:prSet/>
      <dgm:spPr/>
      <dgm:t>
        <a:bodyPr/>
        <a:lstStyle/>
        <a:p>
          <a:endParaRPr lang="tr-TR"/>
        </a:p>
      </dgm:t>
    </dgm:pt>
    <dgm:pt modelId="{E4CF45B8-DDFB-4866-AC15-90334B6B9994}" type="par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338">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4C59CDF9-275F-4DDE-88AA-B62CC39E0A86}" type="presOf" srcId="{9ADB27D7-C7D3-4524-B311-F1AC0AD88C12}" destId="{8533B341-B5F0-484D-AE16-DE30903B9E7D}" srcOrd="0" destOrd="0" presId="urn:microsoft.com/office/officeart/2005/8/layout/hierarchy4"/>
    <dgm:cxn modelId="{E3068245-DF4B-4C87-9151-8414E51F3E79}"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5683C8E6-2524-41A3-BDD7-8298501DF77D}" type="presParOf" srcId="{8533B341-B5F0-484D-AE16-DE30903B9E7D}" destId="{04565439-701C-40D9-AC73-543FC1B6057C}" srcOrd="0" destOrd="0" presId="urn:microsoft.com/office/officeart/2005/8/layout/hierarchy4"/>
    <dgm:cxn modelId="{F26EEDE7-E927-4CB8-91DC-5E5D7B7B0A94}" type="presParOf" srcId="{04565439-701C-40D9-AC73-543FC1B6057C}" destId="{D721A3FF-AD95-4F9D-8B33-D555A27EEE16}" srcOrd="0" destOrd="0" presId="urn:microsoft.com/office/officeart/2005/8/layout/hierarchy4"/>
    <dgm:cxn modelId="{26B104AC-A2E9-4A61-A3EA-DE5EFEBE547F}"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1. Programın okullarda uygulanmasının takip ve kontrolünü yapmak,</a:t>
          </a:r>
        </a:p>
        <a:p>
          <a:pPr algn="just"/>
          <a:r>
            <a:rPr lang="tr-TR" sz="2800" dirty="0" smtClean="0"/>
            <a:t>2. Aylık İlçe İcmalini </a:t>
          </a:r>
          <a:r>
            <a:rPr lang="tr-TR" sz="2800" u="none" dirty="0" smtClean="0">
              <a:hlinkClick xmlns:r="http://schemas.openxmlformats.org/officeDocument/2006/relationships" r:id="rId1" action="ppaction://hlinkfile"/>
            </a:rPr>
            <a:t>(Ek-2) </a:t>
          </a:r>
          <a:r>
            <a:rPr lang="tr-TR" sz="2800" dirty="0" smtClean="0"/>
            <a:t>İl Millî Eğitim Müdürlüğüne göndermek,</a:t>
          </a:r>
        </a:p>
        <a:p>
          <a:pPr algn="just"/>
          <a:r>
            <a:rPr lang="tr-TR" sz="2800" dirty="0" smtClean="0"/>
            <a:t>3. İlçelerde, programla ilgili eğitim çalışmalarını koordine etmek ve görev almaktır. </a:t>
          </a:r>
          <a:endParaRPr lang="tr-TR" sz="28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50AC78B3-ABE6-455B-B06D-8613A514A99B}"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B7372A8C-4AAA-4067-8EDB-E393E78F27C5}" type="presOf" srcId="{34C4AD43-3C4B-4300-8815-91E35C17B39D}" destId="{D721A3FF-AD95-4F9D-8B33-D555A27EEE16}" srcOrd="0" destOrd="0" presId="urn:microsoft.com/office/officeart/2005/8/layout/hierarchy4"/>
    <dgm:cxn modelId="{F7F206D4-A90C-4226-A657-E293F6395243}" type="presParOf" srcId="{8533B341-B5F0-484D-AE16-DE30903B9E7D}" destId="{04565439-701C-40D9-AC73-543FC1B6057C}" srcOrd="0" destOrd="0" presId="urn:microsoft.com/office/officeart/2005/8/layout/hierarchy4"/>
    <dgm:cxn modelId="{269F64C3-7225-48F6-A683-6632FA7B17F2}" type="presParOf" srcId="{04565439-701C-40D9-AC73-543FC1B6057C}" destId="{D721A3FF-AD95-4F9D-8B33-D555A27EEE16}" srcOrd="0" destOrd="0" presId="urn:microsoft.com/office/officeart/2005/8/layout/hierarchy4"/>
    <dgm:cxn modelId="{BFFD3049-583C-46F4-95BA-B153DA4E0C14}"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solidFill>
              <a:schemeClr val="bg1"/>
            </a:solidFill>
          </a:endParaRPr>
        </a:p>
        <a:p>
          <a:pPr algn="just"/>
          <a:r>
            <a:rPr lang="tr-TR" sz="2800" dirty="0" smtClean="0"/>
            <a:t>1. Okul Sütü Kabul Komisyonunu oluşturmak,</a:t>
          </a:r>
        </a:p>
        <a:p>
          <a:pPr algn="just"/>
          <a:r>
            <a:rPr lang="tr-TR" sz="2800" dirty="0" smtClean="0"/>
            <a:t>2. Afişlerin, öğrencilerin görebileceği uygun yerlere asılmasını ve program süresince asılı kalmasını sağlamak,</a:t>
          </a:r>
        </a:p>
        <a:p>
          <a:pPr algn="just"/>
          <a:r>
            <a:rPr lang="tr-TR" sz="2800" dirty="0" smtClean="0"/>
            <a:t>3. Öğretmen ve öğrencilere program konusunda eğitim verilmesini ve hazırlanan eğitim materyallerinin öğrencilere sunulmasını sağlamak,</a:t>
          </a:r>
        </a:p>
        <a:p>
          <a:pPr algn="just"/>
          <a:r>
            <a:rPr lang="tr-TR" sz="2800" dirty="0" smtClean="0"/>
            <a:t>  </a:t>
          </a:r>
          <a:endParaRPr lang="tr-TR" sz="28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870BED0A-5241-4CB4-82F6-94807652136C}" type="presOf" srcId="{34C4AD43-3C4B-4300-8815-91E35C17B39D}" destId="{D721A3FF-AD95-4F9D-8B33-D555A27EEE16}" srcOrd="0" destOrd="0" presId="urn:microsoft.com/office/officeart/2005/8/layout/hierarchy4"/>
    <dgm:cxn modelId="{0B343D1E-59B5-4EB4-9379-64AC694D452F}"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A5E051D0-A45C-4779-B0A7-804AB0590DE8}" type="presParOf" srcId="{8533B341-B5F0-484D-AE16-DE30903B9E7D}" destId="{04565439-701C-40D9-AC73-543FC1B6057C}" srcOrd="0" destOrd="0" presId="urn:microsoft.com/office/officeart/2005/8/layout/hierarchy4"/>
    <dgm:cxn modelId="{2D644CCA-9B26-4C39-A52B-8A4F3E133B1D}" type="presParOf" srcId="{04565439-701C-40D9-AC73-543FC1B6057C}" destId="{D721A3FF-AD95-4F9D-8B33-D555A27EEE16}" srcOrd="0" destOrd="0" presId="urn:microsoft.com/office/officeart/2005/8/layout/hierarchy4"/>
    <dgm:cxn modelId="{3CBEF314-8545-4074-BEAA-7CE9A4DB2A9A}"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endParaRPr lang="tr-TR" sz="2800" dirty="0" smtClean="0"/>
        </a:p>
        <a:p>
          <a:pPr algn="just"/>
          <a:endParaRPr lang="tr-TR" sz="2800" dirty="0" smtClean="0"/>
        </a:p>
        <a:p>
          <a:pPr algn="just"/>
          <a:r>
            <a:rPr lang="tr-TR" sz="2800" dirty="0" smtClean="0"/>
            <a:t>4. Program hakkında velileri bilgilendirmek, süt dağıtımı öncesinde Okul Sütü Dağıtımı İzin Formunun </a:t>
          </a:r>
          <a:r>
            <a:rPr lang="tr-TR" sz="2800" dirty="0" smtClean="0">
              <a:hlinkClick xmlns:r="http://schemas.openxmlformats.org/officeDocument/2006/relationships" r:id="rId1" action="ppaction://hlinkfile"/>
            </a:rPr>
            <a:t>(Ek-3) </a:t>
          </a:r>
          <a:r>
            <a:rPr lang="tr-TR" sz="2800" dirty="0" smtClean="0"/>
            <a:t>veliler tarafından doldurularak Okul Sütü Modülüne işlenmesini sağlamak, (http://okulsutu.meb.gov.tr)</a:t>
          </a:r>
        </a:p>
        <a:p>
          <a:pPr algn="just"/>
          <a:r>
            <a:rPr lang="tr-TR" sz="2800" dirty="0" smtClean="0"/>
            <a:t>5. Okulda süt içim zamanını belirlemek, öğretmen kontrolünde içilmesini sağlamak,</a:t>
          </a:r>
        </a:p>
        <a:p>
          <a:pPr algn="just"/>
          <a:endParaRPr lang="tr-TR" sz="2800" dirty="0" smtClean="0"/>
        </a:p>
        <a:p>
          <a:pPr algn="just"/>
          <a:endParaRPr lang="tr-TR" sz="2800" i="1" dirty="0" smtClean="0">
            <a:solidFill>
              <a:srgbClr val="FF0000"/>
            </a:solidFill>
          </a:endParaRPr>
        </a:p>
      </dgm:t>
    </dgm:pt>
    <dgm:pt modelId="{C7A74295-D7AB-4C0E-B144-25BF64B43687}" type="sibTrans" cxnId="{9BE27349-960E-495D-A104-6A2796631C43}">
      <dgm:prSet/>
      <dgm:spPr/>
      <dgm:t>
        <a:bodyPr/>
        <a:lstStyle/>
        <a:p>
          <a:endParaRPr lang="tr-TR"/>
        </a:p>
      </dgm:t>
    </dgm:pt>
    <dgm:pt modelId="{E4CF45B8-DDFB-4866-AC15-90334B6B9994}" type="par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7C7E1275-6756-45D7-B8DE-27DE4DC52203}"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3992389A-0AA5-4FFA-B127-45F41467C105}" type="presOf" srcId="{9ADB27D7-C7D3-4524-B311-F1AC0AD88C12}" destId="{8533B341-B5F0-484D-AE16-DE30903B9E7D}" srcOrd="0" destOrd="0" presId="urn:microsoft.com/office/officeart/2005/8/layout/hierarchy4"/>
    <dgm:cxn modelId="{D0A7FD7F-6C0D-48E8-BDEF-737618708DE8}" type="presParOf" srcId="{8533B341-B5F0-484D-AE16-DE30903B9E7D}" destId="{04565439-701C-40D9-AC73-543FC1B6057C}" srcOrd="0" destOrd="0" presId="urn:microsoft.com/office/officeart/2005/8/layout/hierarchy4"/>
    <dgm:cxn modelId="{193FAC72-D804-407D-86BD-C6B253DD173F}" type="presParOf" srcId="{04565439-701C-40D9-AC73-543FC1B6057C}" destId="{D721A3FF-AD95-4F9D-8B33-D555A27EEE16}" srcOrd="0" destOrd="0" presId="urn:microsoft.com/office/officeart/2005/8/layout/hierarchy4"/>
    <dgm:cxn modelId="{2AB4AB6E-7AC8-4B46-A0A3-72468FA09313}"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a:solidFill>
          <a:schemeClr val="accent1"/>
        </a:solidFill>
      </dgm:spPr>
      <dgm:t>
        <a:bodyPr/>
        <a:lstStyle/>
        <a:p>
          <a:pPr algn="just"/>
          <a:r>
            <a:rPr lang="tr-TR" sz="2400" dirty="0" smtClean="0"/>
            <a:t>HUKUKİ DAYANAK:</a:t>
          </a:r>
        </a:p>
        <a:p>
          <a:pPr algn="just"/>
          <a:r>
            <a:rPr lang="tr-TR" sz="2400" dirty="0" smtClean="0"/>
            <a:t>Okul Sütü Programı Uygulama Esasları Hakkındaki 17.08.2013 Tarih ve 28738 sayılı Resmi Gazetede Yayımlanan 2013/5171 Sayılı Bakanlar Kurulu Kararı ve</a:t>
          </a:r>
        </a:p>
        <a:p>
          <a:pPr algn="just"/>
          <a:r>
            <a:rPr lang="tr-TR" sz="2400" dirty="0" smtClean="0"/>
            <a:t> 10.09.2014  tarih ve 29115 sayılı Resmi Gazetede Yayımlanan Okul Sütü Programı Uygulama Tebliği (Tebliğ No: 2014/41) doğrultusunda uygulanacaktır.  </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520" custLinFactNeighborY="947">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601A0E0D-FCC1-4141-BE71-5AD6B89A61B5}" type="presOf" srcId="{34C4AD43-3C4B-4300-8815-91E35C17B39D}" destId="{D721A3FF-AD95-4F9D-8B33-D555A27EEE16}" srcOrd="0" destOrd="0" presId="urn:microsoft.com/office/officeart/2005/8/layout/hierarchy4"/>
    <dgm:cxn modelId="{89979566-A88E-4BB7-99EF-77C7B53BBEF5}"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871204B0-F202-47C9-956F-45B789F6F2F9}" type="presParOf" srcId="{8533B341-B5F0-484D-AE16-DE30903B9E7D}" destId="{04565439-701C-40D9-AC73-543FC1B6057C}" srcOrd="0" destOrd="0" presId="urn:microsoft.com/office/officeart/2005/8/layout/hierarchy4"/>
    <dgm:cxn modelId="{3CA7C1DB-82C4-4560-8C72-794614D8745B}" type="presParOf" srcId="{04565439-701C-40D9-AC73-543FC1B6057C}" destId="{D721A3FF-AD95-4F9D-8B33-D555A27EEE16}" srcOrd="0" destOrd="0" presId="urn:microsoft.com/office/officeart/2005/8/layout/hierarchy4"/>
    <dgm:cxn modelId="{2C81EFBF-DE86-4CE3-A84E-5258C5F88A70}"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6. Herhangi bir öğrencide süt içimi sonrası bulantı, kusma, ishal gibi rahatsızlıkların gelişmesi durumunda öğrencinin okul idaresi tarafından en yakın sağlık kuruluşuna intikalini sağlamak, velisini bilgilendirmek ve sınıf öğretmeni tarafından “Süt İçilmesi Sonrası Oluşan Şikayet Formu’nun” </a:t>
          </a:r>
          <a:r>
            <a:rPr lang="tr-TR" sz="2800" dirty="0" smtClean="0">
              <a:hlinkClick xmlns:r="http://schemas.openxmlformats.org/officeDocument/2006/relationships" r:id="rId1" action="ppaction://hlinkfile"/>
            </a:rPr>
            <a:t>(Ek- 4) </a:t>
          </a:r>
          <a:r>
            <a:rPr lang="tr-TR" sz="2800" dirty="0" smtClean="0"/>
            <a:t>gününde doldurulmasını sağlamak,  </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2C10B538-28A6-44D3-8C79-0F23F350C4F9}" type="presOf" srcId="{34C4AD43-3C4B-4300-8815-91E35C17B39D}" destId="{D721A3FF-AD95-4F9D-8B33-D555A27EEE16}" srcOrd="0" destOrd="0" presId="urn:microsoft.com/office/officeart/2005/8/layout/hierarchy4"/>
    <dgm:cxn modelId="{756E579E-D944-4F20-A376-C9AB3E1B8B80}"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D74030D4-BA63-4AE0-B101-33DE54E74584}" type="presParOf" srcId="{8533B341-B5F0-484D-AE16-DE30903B9E7D}" destId="{04565439-701C-40D9-AC73-543FC1B6057C}" srcOrd="0" destOrd="0" presId="urn:microsoft.com/office/officeart/2005/8/layout/hierarchy4"/>
    <dgm:cxn modelId="{EF5815D1-3DD7-4047-8031-0821597FB129}" type="presParOf" srcId="{04565439-701C-40D9-AC73-543FC1B6057C}" destId="{D721A3FF-AD95-4F9D-8B33-D555A27EEE16}" srcOrd="0" destOrd="0" presId="urn:microsoft.com/office/officeart/2005/8/layout/hierarchy4"/>
    <dgm:cxn modelId="{DD6544A8-0656-4632-A4E2-57C9D4C477ED}"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a:ln>
          <a:solidFill>
            <a:schemeClr val="bg1"/>
          </a:solidFill>
        </a:ln>
      </dgm:spPr>
      <dgm:t>
        <a:bodyPr/>
        <a:lstStyle/>
        <a:p>
          <a:pPr algn="ctr"/>
          <a:endParaRPr lang="tr-TR" sz="2800" dirty="0" smtClean="0"/>
        </a:p>
        <a:p>
          <a:pPr algn="just"/>
          <a:r>
            <a:rPr lang="tr-TR" sz="2800" dirty="0" smtClean="0"/>
            <a:t>7. </a:t>
          </a:r>
          <a:r>
            <a:rPr lang="tr-TR" sz="2800" u="none" dirty="0" smtClean="0"/>
            <a:t>Karşılaşılan sorunları </a:t>
          </a:r>
          <a:r>
            <a:rPr lang="tr-TR" sz="2800" u="sng" dirty="0" smtClean="0"/>
            <a:t>İl Okul Sütü Komisyonuna </a:t>
          </a:r>
          <a:r>
            <a:rPr lang="tr-TR" sz="2800" u="none" dirty="0" smtClean="0"/>
            <a:t>iletmek (teslim, ulaşım, ürün niteliği ile ilgili vb. diğer sorunlar) </a:t>
          </a:r>
        </a:p>
        <a:p>
          <a:pPr algn="just"/>
          <a:r>
            <a:rPr lang="tr-TR" sz="2800" dirty="0" smtClean="0"/>
            <a:t>8. Programla ilgili eğitim sunumlarının, sık sorulan soruların ve diğer konuların içinde yer aldığı www.</a:t>
          </a:r>
          <a:r>
            <a:rPr lang="tr-TR" sz="2800" dirty="0" err="1" smtClean="0"/>
            <a:t>okulsutu</a:t>
          </a:r>
          <a:r>
            <a:rPr lang="tr-TR" sz="2800" dirty="0" smtClean="0"/>
            <a:t>.com web sayfasına yönlendirerek yararlanmalarını sağlamak,</a:t>
          </a:r>
          <a:endParaRPr lang="tr-TR" sz="28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52F330C1-01F2-4EE6-BBD6-053B43556A87}" type="presOf" srcId="{9ADB27D7-C7D3-4524-B311-F1AC0AD88C12}" destId="{8533B341-B5F0-484D-AE16-DE30903B9E7D}" srcOrd="0" destOrd="0" presId="urn:microsoft.com/office/officeart/2005/8/layout/hierarchy4"/>
    <dgm:cxn modelId="{BAE62E8C-3A35-4370-91FA-7ED8AC0CF3DE}"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0C4B3644-EC6B-42C1-938D-7A9276252B08}" type="presParOf" srcId="{8533B341-B5F0-484D-AE16-DE30903B9E7D}" destId="{04565439-701C-40D9-AC73-543FC1B6057C}" srcOrd="0" destOrd="0" presId="urn:microsoft.com/office/officeart/2005/8/layout/hierarchy4"/>
    <dgm:cxn modelId="{34BBE442-A6C3-48EE-81EF-2D0C3253F159}" type="presParOf" srcId="{04565439-701C-40D9-AC73-543FC1B6057C}" destId="{D721A3FF-AD95-4F9D-8B33-D555A27EEE16}" srcOrd="0" destOrd="0" presId="urn:microsoft.com/office/officeart/2005/8/layout/hierarchy4"/>
    <dgm:cxn modelId="{D05105CC-C346-416A-A247-6413486089B1}"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solidFill>
              <a:schemeClr val="bg1"/>
            </a:solidFill>
          </a:endParaRPr>
        </a:p>
        <a:p>
          <a:pPr algn="l"/>
          <a:r>
            <a:rPr lang="tr-TR" sz="2400" u="none" dirty="0" smtClean="0"/>
            <a:t>9</a:t>
          </a:r>
          <a:r>
            <a:rPr lang="tr-TR" sz="2800" u="none" dirty="0" smtClean="0"/>
            <a:t>. Teknik Şartnameye uygun olarak okul sütünün muhafazası ve depolanması için gerekli tedbirleri almak, güvenli, serin, kuru ve güneş almayan yer temin etmek,  kış aylarında sütün  donmaması için gerekli  tedbirleri almak,</a:t>
          </a:r>
        </a:p>
        <a:p>
          <a:pPr algn="l"/>
          <a:endParaRPr lang="tr-TR" sz="2800" u="none" dirty="0" smtClean="0"/>
        </a:p>
        <a:p>
          <a:pPr algn="l"/>
          <a:r>
            <a:rPr lang="tr-TR" sz="2800" u="none" dirty="0" smtClean="0"/>
            <a:t>Not: Okul icmalleri ay sonu itibariyle çıktı alınıp imzalandıktan sonra muhafaza edilecektir.</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CAB5C29E-3A91-42B9-80F0-D626BFD37A19}" type="presOf" srcId="{34C4AD43-3C4B-4300-8815-91E35C17B39D}" destId="{D721A3FF-AD95-4F9D-8B33-D555A27EEE16}" srcOrd="0" destOrd="0" presId="urn:microsoft.com/office/officeart/2005/8/layout/hierarchy4"/>
    <dgm:cxn modelId="{D3D2E4E1-7398-4F54-A311-C29F9E41FCF0}"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E0F074BE-E4D5-4600-B122-3FBE9836D3FD}" type="presParOf" srcId="{8533B341-B5F0-484D-AE16-DE30903B9E7D}" destId="{04565439-701C-40D9-AC73-543FC1B6057C}" srcOrd="0" destOrd="0" presId="urn:microsoft.com/office/officeart/2005/8/layout/hierarchy4"/>
    <dgm:cxn modelId="{38B86376-CA86-483E-BE0C-2CCE61BA836F}" type="presParOf" srcId="{04565439-701C-40D9-AC73-543FC1B6057C}" destId="{D721A3FF-AD95-4F9D-8B33-D555A27EEE16}" srcOrd="0" destOrd="0" presId="urn:microsoft.com/office/officeart/2005/8/layout/hierarchy4"/>
    <dgm:cxn modelId="{A1E66502-B2DE-4A7A-8A89-C732464F22ED}"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r>
            <a:rPr lang="tr-TR" sz="2800" dirty="0" smtClean="0"/>
            <a:t> </a:t>
          </a:r>
          <a:endParaRPr lang="tr-TR" sz="2800" b="1" u="sng" dirty="0" smtClean="0"/>
        </a:p>
        <a:p>
          <a:pPr algn="just"/>
          <a:r>
            <a:rPr lang="tr-TR" sz="2800" dirty="0" smtClean="0"/>
            <a:t>1- Okullarda okul müdürü başkanlığında bir müdür yardımcısı, en az bir öğretmen ve okul aile birliği başkanı veya üyelerinin birinin katılımıyla,</a:t>
          </a:r>
        </a:p>
        <a:p>
          <a:pPr algn="just"/>
          <a:r>
            <a:rPr lang="tr-TR" sz="2800" dirty="0" smtClean="0"/>
            <a:t>2- Teknik Şartname doğrultusunda birleştirilmiş sınıflı  ilköğretim okullarında müdür yetkili öğretmenin başkanlığında iki öğretmenden; öğretmen sayısı yetersiz olması durumunda, muhtar veya azalardan birinin katılımıyla en az üç kişilik “Okul Sütü Kabul Komisyonu” oluşturulur.</a:t>
          </a:r>
          <a:endParaRPr lang="tr-TR" sz="28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70AD71B8-96B4-4C43-9F6C-E4494239E2B9}" type="presOf" srcId="{34C4AD43-3C4B-4300-8815-91E35C17B39D}" destId="{D721A3FF-AD95-4F9D-8B33-D555A27EEE16}" srcOrd="0" destOrd="0" presId="urn:microsoft.com/office/officeart/2005/8/layout/hierarchy4"/>
    <dgm:cxn modelId="{1DE05F7E-141B-4573-A1E2-3B946AB9E72F}"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6F35D8DE-2217-4552-8AA6-4A7184A19FE9}" type="presParOf" srcId="{8533B341-B5F0-484D-AE16-DE30903B9E7D}" destId="{04565439-701C-40D9-AC73-543FC1B6057C}" srcOrd="0" destOrd="0" presId="urn:microsoft.com/office/officeart/2005/8/layout/hierarchy4"/>
    <dgm:cxn modelId="{53620E6E-A2B2-4EAC-A61D-C33D226F400B}" type="presParOf" srcId="{04565439-701C-40D9-AC73-543FC1B6057C}" destId="{D721A3FF-AD95-4F9D-8B33-D555A27EEE16}" srcOrd="0" destOrd="0" presId="urn:microsoft.com/office/officeart/2005/8/layout/hierarchy4"/>
    <dgm:cxn modelId="{A10ECCF0-C543-41EE-B2A4-E3378AA43816}"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p>
        <a:p>
          <a:pPr algn="just"/>
          <a:r>
            <a:rPr lang="tr-TR" sz="2800" dirty="0" smtClean="0"/>
            <a:t>1. İl Okul Sütü Komisyonları kontrolünde gelen okul sütlerini teslim alarak modüle girmek ve Şartnameye göre  </a:t>
          </a:r>
          <a:r>
            <a:rPr lang="tr-TR" sz="2800" dirty="0" smtClean="0">
              <a:solidFill>
                <a:srgbClr val="FF0000"/>
              </a:solidFill>
            </a:rPr>
            <a:t>sistemden alınacak </a:t>
          </a:r>
          <a:r>
            <a:rPr lang="tr-TR" sz="2800" dirty="0" smtClean="0">
              <a:hlinkClick xmlns:r="http://schemas.openxmlformats.org/officeDocument/2006/relationships" r:id="rId1" action="ppaction://hlinkfile"/>
            </a:rPr>
            <a:t>(Ek- 6 ) </a:t>
          </a:r>
          <a:r>
            <a:rPr lang="tr-TR" sz="2800" dirty="0" smtClean="0"/>
            <a:t>Tutanak belgesini firma yetkilisi ile birlikte mutabakat sağlayarak imzalamak.</a:t>
          </a:r>
        </a:p>
        <a:p>
          <a:pPr algn="just"/>
          <a:r>
            <a:rPr lang="tr-TR" sz="2800" dirty="0" smtClean="0"/>
            <a:t>2. Okul sütleri teslim alınmadan  ve öğrencilere dağıtılmadan önce Teknik Şartnameye göre  fiziksel kontrolleri yapmak:</a:t>
          </a:r>
        </a:p>
        <a:p>
          <a:pPr algn="l"/>
          <a:endParaRPr lang="tr-TR" sz="2800" dirty="0" smtClean="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9BE27349-960E-495D-A104-6A2796631C43}" srcId="{9ADB27D7-C7D3-4524-B311-F1AC0AD88C12}" destId="{34C4AD43-3C4B-4300-8815-91E35C17B39D}" srcOrd="0" destOrd="0" parTransId="{E4CF45B8-DDFB-4866-AC15-90334B6B9994}" sibTransId="{C7A74295-D7AB-4C0E-B144-25BF64B43687}"/>
    <dgm:cxn modelId="{EC4AA41E-D722-4B31-81F8-22E89741D570}" type="presOf" srcId="{34C4AD43-3C4B-4300-8815-91E35C17B39D}" destId="{D721A3FF-AD95-4F9D-8B33-D555A27EEE16}" srcOrd="0" destOrd="0" presId="urn:microsoft.com/office/officeart/2005/8/layout/hierarchy4"/>
    <dgm:cxn modelId="{E2854C94-7F84-4657-8779-509B6D0285AD}" type="presOf" srcId="{9ADB27D7-C7D3-4524-B311-F1AC0AD88C12}" destId="{8533B341-B5F0-484D-AE16-DE30903B9E7D}" srcOrd="0" destOrd="0" presId="urn:microsoft.com/office/officeart/2005/8/layout/hierarchy4"/>
    <dgm:cxn modelId="{C0CEFCFE-1256-48F8-9D3C-ECCE5A0CFAA7}" type="presParOf" srcId="{8533B341-B5F0-484D-AE16-DE30903B9E7D}" destId="{04565439-701C-40D9-AC73-543FC1B6057C}" srcOrd="0" destOrd="0" presId="urn:microsoft.com/office/officeart/2005/8/layout/hierarchy4"/>
    <dgm:cxn modelId="{55446190-5540-4BF5-97F2-76A39719A670}" type="presParOf" srcId="{04565439-701C-40D9-AC73-543FC1B6057C}" destId="{D721A3FF-AD95-4F9D-8B33-D555A27EEE16}" srcOrd="0" destOrd="0" presId="urn:microsoft.com/office/officeart/2005/8/layout/hierarchy4"/>
    <dgm:cxn modelId="{E532C89D-C22D-4507-9D20-4137A5C10DBB}"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p>
        <a:p>
          <a:pPr algn="just"/>
          <a:r>
            <a:rPr lang="tr-TR" sz="2800" b="0" u="none" dirty="0" smtClean="0"/>
            <a:t>Teknik Şartnameye göre;</a:t>
          </a:r>
        </a:p>
        <a:p>
          <a:pPr algn="just"/>
          <a:r>
            <a:rPr lang="tr-TR" sz="2800" dirty="0" smtClean="0"/>
            <a:t>•  Birim ambalajlarda akma ve/veya sızma görülmeyecektir.</a:t>
          </a:r>
        </a:p>
        <a:p>
          <a:pPr algn="just"/>
          <a:r>
            <a:rPr lang="tr-TR" sz="2800" dirty="0" smtClean="0"/>
            <a:t>•  Birim ambalajlar, kapatılmış olacaktır.</a:t>
          </a:r>
        </a:p>
        <a:p>
          <a:pPr algn="just"/>
          <a:r>
            <a:rPr lang="tr-TR" sz="2800" dirty="0" smtClean="0"/>
            <a:t>• Birim ambalajlar, delinmiş ve/veya yırtılmış olmayacaktır.</a:t>
          </a:r>
        </a:p>
        <a:p>
          <a:pPr algn="just"/>
          <a:r>
            <a:rPr lang="tr-TR" sz="2800" dirty="0" smtClean="0"/>
            <a:t>• Birim ambalajlar, </a:t>
          </a:r>
          <a:r>
            <a:rPr lang="tr-TR" sz="2800" dirty="0" err="1" smtClean="0"/>
            <a:t>bombaj</a:t>
          </a:r>
          <a:r>
            <a:rPr lang="tr-TR" sz="2800" dirty="0" smtClean="0"/>
            <a:t> yapmış olmayacaktır.</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20E46491-AAAB-4681-BD41-F52BAF6CEAF9}" type="presOf" srcId="{9ADB27D7-C7D3-4524-B311-F1AC0AD88C12}" destId="{8533B341-B5F0-484D-AE16-DE30903B9E7D}" srcOrd="0" destOrd="0" presId="urn:microsoft.com/office/officeart/2005/8/layout/hierarchy4"/>
    <dgm:cxn modelId="{948D2CDA-9F2D-42A9-BE83-D074D3C21164}"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19E1FB8A-7825-4A68-AAC0-64D2C2F36530}" type="presParOf" srcId="{8533B341-B5F0-484D-AE16-DE30903B9E7D}" destId="{04565439-701C-40D9-AC73-543FC1B6057C}" srcOrd="0" destOrd="0" presId="urn:microsoft.com/office/officeart/2005/8/layout/hierarchy4"/>
    <dgm:cxn modelId="{6653AF7B-AC9F-434E-8402-BA2DCB89DC8C}" type="presParOf" srcId="{04565439-701C-40D9-AC73-543FC1B6057C}" destId="{D721A3FF-AD95-4F9D-8B33-D555A27EEE16}" srcOrd="0" destOrd="0" presId="urn:microsoft.com/office/officeart/2005/8/layout/hierarchy4"/>
    <dgm:cxn modelId="{FC2DE219-F23C-4FE2-95E7-8E65645CA551}"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p>
        <a:p>
          <a:pPr algn="just"/>
          <a:r>
            <a:rPr lang="tr-TR" sz="2800" dirty="0" smtClean="0"/>
            <a:t>3. Yüklenicilerin teslim etmek üzere getirdikleri okul sütlerinin istiflenmesine refakat etmek,</a:t>
          </a:r>
        </a:p>
        <a:p>
          <a:pPr algn="just"/>
          <a:r>
            <a:rPr lang="tr-TR" sz="2800" dirty="0" smtClean="0"/>
            <a:t>4. Okul sütlerini ulaşım, hava koşulları ve diğer sebepler dikkate alınarak 6 günden fazla miktarlarda da teslim almak</a:t>
          </a:r>
          <a:r>
            <a:rPr lang="tr-TR" sz="2400" dirty="0" smtClean="0"/>
            <a:t>,</a:t>
          </a:r>
        </a:p>
      </dgm:t>
    </dgm:pt>
    <dgm:pt modelId="{C7A74295-D7AB-4C0E-B144-25BF64B43687}" type="sibTrans" cxnId="{9BE27349-960E-495D-A104-6A2796631C43}">
      <dgm:prSet/>
      <dgm:spPr/>
      <dgm:t>
        <a:bodyPr/>
        <a:lstStyle/>
        <a:p>
          <a:endParaRPr lang="tr-TR"/>
        </a:p>
      </dgm:t>
    </dgm:pt>
    <dgm:pt modelId="{E4CF45B8-DDFB-4866-AC15-90334B6B9994}" type="par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89C2D1E7-C389-4712-A0D1-2F4150FBD591}" type="presOf" srcId="{9ADB27D7-C7D3-4524-B311-F1AC0AD88C12}" destId="{8533B341-B5F0-484D-AE16-DE30903B9E7D}" srcOrd="0" destOrd="0" presId="urn:microsoft.com/office/officeart/2005/8/layout/hierarchy4"/>
    <dgm:cxn modelId="{60B2C17C-FBAE-4102-9BC1-172341FF3851}"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C3B27AD2-402E-4B3E-A837-9BF6025F3964}" type="presParOf" srcId="{8533B341-B5F0-484D-AE16-DE30903B9E7D}" destId="{04565439-701C-40D9-AC73-543FC1B6057C}" srcOrd="0" destOrd="0" presId="urn:microsoft.com/office/officeart/2005/8/layout/hierarchy4"/>
    <dgm:cxn modelId="{A01DA449-B82A-4227-857C-69CA863F64C1}" type="presParOf" srcId="{04565439-701C-40D9-AC73-543FC1B6057C}" destId="{D721A3FF-AD95-4F9D-8B33-D555A27EEE16}" srcOrd="0" destOrd="0" presId="urn:microsoft.com/office/officeart/2005/8/layout/hierarchy4"/>
    <dgm:cxn modelId="{0D57379B-127B-44B2-917E-4462107B62CE}"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p>
        <a:p>
          <a:pPr algn="just"/>
          <a:r>
            <a:rPr lang="tr-TR" sz="2800" dirty="0" smtClean="0"/>
            <a:t>5. Teslim alınan okul sütlerinin her bir partisinin farklı kolilerinden toplam 5 adet açılmamış okul sütü kutusunu numune almak, tüketimi takip eden 72 saat süresince saklamak. Bu süre sonunda analiz gerektirmeyen durumlarda numuneleri program kapsamında dağıtmak. (Okul Müdürlüklerince alınan numuneler okul icmallerine dahil edilecektir.)</a:t>
          </a:r>
        </a:p>
      </dgm:t>
    </dgm:pt>
    <dgm:pt modelId="{C7A74295-D7AB-4C0E-B144-25BF64B43687}" type="sibTrans" cxnId="{9BE27349-960E-495D-A104-6A2796631C43}">
      <dgm:prSet/>
      <dgm:spPr/>
      <dgm:t>
        <a:bodyPr/>
        <a:lstStyle/>
        <a:p>
          <a:endParaRPr lang="tr-TR"/>
        </a:p>
      </dgm:t>
    </dgm:pt>
    <dgm:pt modelId="{E4CF45B8-DDFB-4866-AC15-90334B6B9994}" type="par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E33EF652-4BD4-4D7B-94DE-90C9F234B18B}" type="presOf" srcId="{9ADB27D7-C7D3-4524-B311-F1AC0AD88C12}" destId="{8533B341-B5F0-484D-AE16-DE30903B9E7D}" srcOrd="0" destOrd="0" presId="urn:microsoft.com/office/officeart/2005/8/layout/hierarchy4"/>
    <dgm:cxn modelId="{5162D6F4-ED68-4439-B88E-CAFECF0591AA}"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D764D264-F78D-4D8D-A08E-EBF25FA8D0FF}" type="presParOf" srcId="{8533B341-B5F0-484D-AE16-DE30903B9E7D}" destId="{04565439-701C-40D9-AC73-543FC1B6057C}" srcOrd="0" destOrd="0" presId="urn:microsoft.com/office/officeart/2005/8/layout/hierarchy4"/>
    <dgm:cxn modelId="{14F65D5C-01AA-440B-91BB-BE0D32297383}" type="presParOf" srcId="{04565439-701C-40D9-AC73-543FC1B6057C}" destId="{D721A3FF-AD95-4F9D-8B33-D555A27EEE16}" srcOrd="0" destOrd="0" presId="urn:microsoft.com/office/officeart/2005/8/layout/hierarchy4"/>
    <dgm:cxn modelId="{D8948354-BDF1-4BC1-ACA6-5991BA70416C}"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p>
        <a:p>
          <a:pPr algn="just"/>
          <a:r>
            <a:rPr lang="tr-TR" sz="2800" u="none" dirty="0" smtClean="0"/>
            <a:t>6. Okul sütlerinin öğrencilere dağıtımından önce 2. Maddedeki kontrolleri yapmak,</a:t>
          </a:r>
        </a:p>
        <a:p>
          <a:pPr algn="just"/>
          <a:r>
            <a:rPr lang="tr-TR" sz="2800" u="none" dirty="0" smtClean="0"/>
            <a:t>7. Okul Sütlerinden kaynaklandığı düşünülen  şikayetleri; en hızlı şekilde İl Okul Sütü Komisyonuna (İl/İlçe Milli Eğitim Müdürlükleri aracılığıyla) bildirmek,</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D9148656-D103-4F45-AFBB-FF7B5E3A59A6}" type="presOf" srcId="{34C4AD43-3C4B-4300-8815-91E35C17B39D}" destId="{D721A3FF-AD95-4F9D-8B33-D555A27EEE16}" srcOrd="0" destOrd="0" presId="urn:microsoft.com/office/officeart/2005/8/layout/hierarchy4"/>
    <dgm:cxn modelId="{49CE901C-5DA8-44D4-83EA-F04726BCF298}"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B1F357B2-DEE4-4B14-92CC-1AFB06FB6EE6}" type="presParOf" srcId="{8533B341-B5F0-484D-AE16-DE30903B9E7D}" destId="{04565439-701C-40D9-AC73-543FC1B6057C}" srcOrd="0" destOrd="0" presId="urn:microsoft.com/office/officeart/2005/8/layout/hierarchy4"/>
    <dgm:cxn modelId="{11B25EBE-562C-4D17-AA0D-5A11DC0759CF}" type="presParOf" srcId="{04565439-701C-40D9-AC73-543FC1B6057C}" destId="{D721A3FF-AD95-4F9D-8B33-D555A27EEE16}" srcOrd="0" destOrd="0" presId="urn:microsoft.com/office/officeart/2005/8/layout/hierarchy4"/>
    <dgm:cxn modelId="{6B6283A9-FA79-4593-99A3-025DE573437A}"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l"/>
          <a:endParaRPr lang="tr-TR" sz="2800" u="none" dirty="0" smtClean="0"/>
        </a:p>
        <a:p>
          <a:pPr algn="just"/>
          <a:r>
            <a:rPr lang="tr-TR" sz="2800" u="none" dirty="0" smtClean="0"/>
            <a:t>8. Numunelerin analizi gereken durumlarda; İl Okul Sütü Komisyonu talimatıyla İl/İlçe Gıda, Tarım ve Hayvancılık Müdürlüğü aracılığıyla numunelerin analize gönderilmesini sağlamak,</a:t>
          </a:r>
        </a:p>
        <a:p>
          <a:pPr algn="just"/>
          <a:r>
            <a:rPr lang="tr-TR" sz="2800" u="none" dirty="0" smtClean="0"/>
            <a:t> </a:t>
          </a:r>
          <a:r>
            <a:rPr lang="tr-TR" sz="2800" i="1" u="sng" dirty="0" smtClean="0"/>
            <a:t>(Analize gönderme işlemi okul idareleri tarafından yapılmayacak İl Halk Sağlığı Müdürlüğünce yapılacaktır.),</a:t>
          </a:r>
          <a:endParaRPr lang="tr-TR" sz="2800" i="1" u="sng"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1CFD08A0-2BF3-41A1-8F1F-DF16FFA23438}"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8F55B9F1-BF2E-48BB-A463-DB73EC92C433}" type="presOf" srcId="{9ADB27D7-C7D3-4524-B311-F1AC0AD88C12}" destId="{8533B341-B5F0-484D-AE16-DE30903B9E7D}" srcOrd="0" destOrd="0" presId="urn:microsoft.com/office/officeart/2005/8/layout/hierarchy4"/>
    <dgm:cxn modelId="{F88A80EC-B62B-442D-BB58-FC54ECBB1602}" type="presParOf" srcId="{8533B341-B5F0-484D-AE16-DE30903B9E7D}" destId="{04565439-701C-40D9-AC73-543FC1B6057C}" srcOrd="0" destOrd="0" presId="urn:microsoft.com/office/officeart/2005/8/layout/hierarchy4"/>
    <dgm:cxn modelId="{3922989E-2C22-4EC6-BEC1-5B235D1EB716}" type="presParOf" srcId="{04565439-701C-40D9-AC73-543FC1B6057C}" destId="{D721A3FF-AD95-4F9D-8B33-D555A27EEE16}" srcOrd="0" destOrd="0" presId="urn:microsoft.com/office/officeart/2005/8/layout/hierarchy4"/>
    <dgm:cxn modelId="{29597B64-17BF-4C74-B181-56869A08D337}"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a:solidFill>
          <a:schemeClr val="accent1"/>
        </a:solidFill>
      </dgm:spPr>
      <dgm:t>
        <a:bodyPr/>
        <a:lstStyle/>
        <a:p>
          <a:pPr algn="l"/>
          <a:endParaRPr lang="tr-TR" sz="2400" b="0" u="sng" dirty="0" smtClean="0"/>
        </a:p>
        <a:p>
          <a:pPr algn="just"/>
          <a:endParaRPr lang="tr-TR" sz="2400" dirty="0" smtClean="0"/>
        </a:p>
        <a:p>
          <a:pPr algn="just"/>
          <a:r>
            <a:rPr lang="tr-TR" sz="2400" dirty="0" smtClean="0"/>
            <a:t>KAPSAMI:</a:t>
          </a:r>
        </a:p>
        <a:p>
          <a:pPr algn="just"/>
          <a:r>
            <a:rPr lang="tr-TR" sz="2400" dirty="0" smtClean="0"/>
            <a:t>2014-2015 eğitim-öğretim yılının ikinci döneminde, özel ve resmi </a:t>
          </a:r>
          <a:r>
            <a:rPr lang="tr-TR" sz="2400" b="0" u="sng" dirty="0" smtClean="0"/>
            <a:t>bağımsız anaokulu, uygulama sınıfı, anasınıfı ve ilkokul öğrencilerine </a:t>
          </a:r>
          <a:r>
            <a:rPr lang="tr-TR" sz="2400" dirty="0" smtClean="0"/>
            <a:t>pazartesi, çarşamba ve cuma günlerinde, haftada 3 gün süreyle 200 ml ambalajlı, yağlı, sade UHT içme sütü dağıtılacaktır.</a:t>
          </a:r>
        </a:p>
        <a:p>
          <a:pPr algn="just"/>
          <a:r>
            <a:rPr lang="tr-TR" sz="2400" dirty="0" smtClean="0"/>
            <a:t>(Kreş ve Gündüz Bakım Evleri Programınız kapsamı dışındadır.)</a:t>
          </a:r>
          <a:endParaRPr lang="tr-TR" sz="2400" b="0" dirty="0" smtClean="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450" custLinFactNeighborY="572">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DCE1D076-B553-46A2-B9A6-D668D95B4422}" type="presOf" srcId="{9ADB27D7-C7D3-4524-B311-F1AC0AD88C12}" destId="{8533B341-B5F0-484D-AE16-DE30903B9E7D}" srcOrd="0" destOrd="0" presId="urn:microsoft.com/office/officeart/2005/8/layout/hierarchy4"/>
    <dgm:cxn modelId="{F76B5DBB-AB9D-4FF7-855A-7508A307C085}"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A694AF6C-A57B-4466-8617-303875F8AAE9}" type="presParOf" srcId="{8533B341-B5F0-484D-AE16-DE30903B9E7D}" destId="{04565439-701C-40D9-AC73-543FC1B6057C}" srcOrd="0" destOrd="0" presId="urn:microsoft.com/office/officeart/2005/8/layout/hierarchy4"/>
    <dgm:cxn modelId="{D509703C-4769-4E78-8E4B-AC2B3CB2CE95}" type="presParOf" srcId="{04565439-701C-40D9-AC73-543FC1B6057C}" destId="{D721A3FF-AD95-4F9D-8B33-D555A27EEE16}" srcOrd="0" destOrd="0" presId="urn:microsoft.com/office/officeart/2005/8/layout/hierarchy4"/>
    <dgm:cxn modelId="{12CD07E3-CAF7-4B14-9CDC-9A6A5ABAE7DA}"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endParaRPr lang="tr-TR" sz="2800" b="1" u="sng" dirty="0" smtClean="0"/>
        </a:p>
        <a:p>
          <a:pPr algn="just"/>
          <a:r>
            <a:rPr lang="tr-TR" sz="2800" u="none" dirty="0" smtClean="0"/>
            <a:t>9. Analiz sonuçlanıncaya kadar analize konu üretim partisi sütlerin dağıtımını durdurarak, diğer üretim partilerinin dağıtımına devam etmek,</a:t>
          </a:r>
        </a:p>
        <a:p>
          <a:pPr algn="just"/>
          <a:r>
            <a:rPr lang="tr-TR" sz="2800" u="none" dirty="0" smtClean="0"/>
            <a:t>10. Analiz sonuçları uygun olmayan okul sütlerinin dağıtımını durdurarak İl Okul Sütü Komisyonunun talimatına göre işlem yapmaktır.</a:t>
          </a:r>
          <a:endParaRPr lang="tr-TR" sz="2800" u="none"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749" custLinFactNeighborY="-1449">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1CBF7156-C2EA-4438-8141-7EDAE2C85BD1}" type="presOf" srcId="{34C4AD43-3C4B-4300-8815-91E35C17B39D}" destId="{D721A3FF-AD95-4F9D-8B33-D555A27EEE16}" srcOrd="0" destOrd="0" presId="urn:microsoft.com/office/officeart/2005/8/layout/hierarchy4"/>
    <dgm:cxn modelId="{A6A37430-C83A-4F52-8087-A24DA97CFBD9}"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98885F2D-7566-4710-92EE-36AE492F2EA0}" type="presParOf" srcId="{8533B341-B5F0-484D-AE16-DE30903B9E7D}" destId="{04565439-701C-40D9-AC73-543FC1B6057C}" srcOrd="0" destOrd="0" presId="urn:microsoft.com/office/officeart/2005/8/layout/hierarchy4"/>
    <dgm:cxn modelId="{1B0691C1-E694-4CFD-B5A1-232AAF2BE178}" type="presParOf" srcId="{04565439-701C-40D9-AC73-543FC1B6057C}" destId="{D721A3FF-AD95-4F9D-8B33-D555A27EEE16}" srcOrd="0" destOrd="0" presId="urn:microsoft.com/office/officeart/2005/8/layout/hierarchy4"/>
    <dgm:cxn modelId="{6C7798DA-257E-440E-81CE-2D2C4CBBDAB0}"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1. Öğrencileri süt hakkında bilgilendirmek, </a:t>
          </a:r>
        </a:p>
        <a:p>
          <a:pPr algn="just"/>
          <a:r>
            <a:rPr lang="tr-TR" sz="2800" dirty="0" smtClean="0"/>
            <a:t>2. Süt hassasiyeti tespit edilen öğrencileri okul idaresine bildirmek ve dağıtım programının dışında tutmak,</a:t>
          </a:r>
        </a:p>
        <a:p>
          <a:pPr algn="just"/>
          <a:r>
            <a:rPr lang="tr-TR" sz="2800" dirty="0" smtClean="0"/>
            <a:t>3. Dağıtım öncesi okul sütlerinin kullanım tarihini kontrol  etmek,</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ScaleX="98505" custScaleY="100000" custLinFactNeighborX="-613" custLinFactNeighborY="-2378">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E5E30B32-E11D-4E09-8E19-25CAB4840021}" type="presOf" srcId="{34C4AD43-3C4B-4300-8815-91E35C17B39D}" destId="{D721A3FF-AD95-4F9D-8B33-D555A27EEE16}" srcOrd="0" destOrd="0" presId="urn:microsoft.com/office/officeart/2005/8/layout/hierarchy4"/>
    <dgm:cxn modelId="{7157080B-C7BF-4E69-8340-1A0F25CFA031}"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DF696069-5111-4C7C-B9F4-2C2C71D76E06}" type="presParOf" srcId="{8533B341-B5F0-484D-AE16-DE30903B9E7D}" destId="{04565439-701C-40D9-AC73-543FC1B6057C}" srcOrd="0" destOrd="0" presId="urn:microsoft.com/office/officeart/2005/8/layout/hierarchy4"/>
    <dgm:cxn modelId="{3FA7D4D5-E18D-4AF3-839C-A7E601D4F000}" type="presParOf" srcId="{04565439-701C-40D9-AC73-543FC1B6057C}" destId="{D721A3FF-AD95-4F9D-8B33-D555A27EEE16}" srcOrd="0" destOrd="0" presId="urn:microsoft.com/office/officeart/2005/8/layout/hierarchy4"/>
    <dgm:cxn modelId="{4B2E6E3F-1534-488E-9B0B-D6C60E770BCA}"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4. Ambalajlarla ilgili Teknik Şartnamede yer alan fiziksel kontrolü yapmak, </a:t>
          </a:r>
          <a:r>
            <a:rPr lang="tr-TR" sz="2800" dirty="0" err="1" smtClean="0"/>
            <a:t>bombaj</a:t>
          </a:r>
          <a:r>
            <a:rPr lang="tr-TR" sz="2800" dirty="0" smtClean="0"/>
            <a:t>, delik, yırtık ve ezik gibi ambalaj bütünlüğünün zarar gördüğü durumlarda bu sütleri dağıtmayarak okul idaresine teslim etmek,</a:t>
          </a:r>
        </a:p>
        <a:p>
          <a:pPr algn="just"/>
          <a:r>
            <a:rPr lang="tr-TR" sz="2800" dirty="0" smtClean="0">
              <a:solidFill>
                <a:schemeClr val="bg1"/>
              </a:solidFill>
            </a:rPr>
            <a:t>5. Süt İçilmesi Sonrası Oluşan Şikayet Formunu (Ek- 4) gününde doldurarak e-okul sistemine kaydetmek,</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D4A526E0-CCC8-427B-B2BA-620381732792}" type="presOf" srcId="{9ADB27D7-C7D3-4524-B311-F1AC0AD88C12}" destId="{8533B341-B5F0-484D-AE16-DE30903B9E7D}" srcOrd="0" destOrd="0" presId="urn:microsoft.com/office/officeart/2005/8/layout/hierarchy4"/>
    <dgm:cxn modelId="{D35A952D-7197-4467-8E86-5A4A5440945F}"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0891EE54-E9A4-4A6F-B590-C68BF14F1F5D}" type="presParOf" srcId="{8533B341-B5F0-484D-AE16-DE30903B9E7D}" destId="{04565439-701C-40D9-AC73-543FC1B6057C}" srcOrd="0" destOrd="0" presId="urn:microsoft.com/office/officeart/2005/8/layout/hierarchy4"/>
    <dgm:cxn modelId="{105466C2-AA93-4F2C-A995-AB6565935D3F}" type="presParOf" srcId="{04565439-701C-40D9-AC73-543FC1B6057C}" destId="{D721A3FF-AD95-4F9D-8B33-D555A27EEE16}" srcOrd="0" destOrd="0" presId="urn:microsoft.com/office/officeart/2005/8/layout/hierarchy4"/>
    <dgm:cxn modelId="{9A17DDD2-4F2D-4EC5-97F8-F92EEC428531}"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6. Öğrencilerin dağıtılan sütleri sınıfta ve ders boyunca içmelerini sağlamak, açılmış ve bir ders boyunca bitirilmemiş sütleri içirmemek,</a:t>
          </a:r>
        </a:p>
        <a:p>
          <a:pPr algn="just"/>
          <a:r>
            <a:rPr lang="tr-TR" sz="2800" dirty="0" smtClean="0"/>
            <a:t>7. Kampanya boyunca öğrenci ve velileri bilgilendirmek, eğitim materyallerinden faydalanmalarını sağlamak.</a:t>
          </a:r>
          <a:endParaRPr lang="tr-TR" sz="28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7CC469E9-2705-4BC9-BE30-119CDDE17E76}" type="presOf" srcId="{34C4AD43-3C4B-4300-8815-91E35C17B39D}" destId="{D721A3FF-AD95-4F9D-8B33-D555A27EEE16}" srcOrd="0" destOrd="0" presId="urn:microsoft.com/office/officeart/2005/8/layout/hierarchy4"/>
    <dgm:cxn modelId="{778D2430-F5DA-439A-86E2-BE3D02209CFD}"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128221D4-16F1-4277-9B28-97045E6842B5}" type="presParOf" srcId="{8533B341-B5F0-484D-AE16-DE30903B9E7D}" destId="{04565439-701C-40D9-AC73-543FC1B6057C}" srcOrd="0" destOrd="0" presId="urn:microsoft.com/office/officeart/2005/8/layout/hierarchy4"/>
    <dgm:cxn modelId="{3D3B79E9-E9B2-4ACE-900B-38FAE4E93F10}" type="presParOf" srcId="{04565439-701C-40D9-AC73-543FC1B6057C}" destId="{D721A3FF-AD95-4F9D-8B33-D555A27EEE16}" srcOrd="0" destOrd="0" presId="urn:microsoft.com/office/officeart/2005/8/layout/hierarchy4"/>
    <dgm:cxn modelId="{3D12ADD9-2317-408E-87CD-A73AD4CBC3E3}"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Programdan yararlanması planlanan toplam öğrenci sayısı</a:t>
          </a:r>
          <a:r>
            <a:rPr lang="tr-TR" sz="2800" b="1" dirty="0" smtClean="0"/>
            <a:t>:                                              6.299.563 - 6.400.718</a:t>
          </a:r>
          <a:endParaRPr lang="tr-TR" sz="2800" dirty="0" smtClean="0"/>
        </a:p>
        <a:p>
          <a:pPr algn="just"/>
          <a:r>
            <a:rPr lang="tr-TR" sz="2800" dirty="0" smtClean="0"/>
            <a:t>Programdan yararlanması planlanan, veli izni olan öğrenci sayısı</a:t>
          </a:r>
          <a:r>
            <a:rPr lang="tr-TR" sz="2800" b="1" dirty="0" smtClean="0"/>
            <a:t>:                              5.601.693 - 5.833.262</a:t>
          </a:r>
          <a:r>
            <a:rPr lang="tr-TR" sz="2800" dirty="0" smtClean="0"/>
            <a:t> </a:t>
          </a:r>
        </a:p>
        <a:p>
          <a:pPr algn="just"/>
          <a:r>
            <a:rPr lang="tr-TR" sz="2800" dirty="0" smtClean="0"/>
            <a:t>Programdan yararlanması planlanan, veli izni olmayan öğrenci sayısı</a:t>
          </a:r>
          <a:r>
            <a:rPr lang="tr-TR" sz="2800" b="1" dirty="0" smtClean="0"/>
            <a:t>:                   504.869 – 553.228</a:t>
          </a:r>
          <a:r>
            <a:rPr lang="tr-TR" sz="2800" dirty="0" smtClean="0"/>
            <a:t> </a:t>
          </a:r>
          <a:r>
            <a:rPr lang="tr-TR" sz="2800" dirty="0" smtClean="0">
              <a:solidFill>
                <a:srgbClr val="FF0000"/>
              </a:solidFill>
            </a:rPr>
            <a:t>Veli İzin Formu sisteme girilmemiş öğrenci sayısı:                             </a:t>
          </a:r>
        </a:p>
        <a:p>
          <a:pPr algn="just"/>
          <a:r>
            <a:rPr lang="tr-TR" sz="2800" b="1" dirty="0" smtClean="0">
              <a:solidFill>
                <a:srgbClr val="FF0000"/>
              </a:solidFill>
            </a:rPr>
            <a:t>                                                                  193.001- 13.928                              </a:t>
          </a:r>
          <a:r>
            <a:rPr lang="tr-TR" sz="2800" b="1" dirty="0" smtClean="0"/>
            <a:t>                  </a:t>
          </a:r>
          <a:endParaRPr lang="tr-TR" sz="2800" b="1"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FB80E912-41B5-4EA3-A13E-2E53B9F0D1E9}"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E21BB637-A431-4D73-8518-76B806B28AAE}" type="presOf" srcId="{34C4AD43-3C4B-4300-8815-91E35C17B39D}" destId="{D721A3FF-AD95-4F9D-8B33-D555A27EEE16}" srcOrd="0" destOrd="0" presId="urn:microsoft.com/office/officeart/2005/8/layout/hierarchy4"/>
    <dgm:cxn modelId="{A1B82749-2EA3-4D9F-829B-A89055D2FC76}" type="presParOf" srcId="{8533B341-B5F0-484D-AE16-DE30903B9E7D}" destId="{04565439-701C-40D9-AC73-543FC1B6057C}" srcOrd="0" destOrd="0" presId="urn:microsoft.com/office/officeart/2005/8/layout/hierarchy4"/>
    <dgm:cxn modelId="{CC10B860-4591-4326-A715-131D317C9643}" type="presParOf" srcId="{04565439-701C-40D9-AC73-543FC1B6057C}" destId="{D721A3FF-AD95-4F9D-8B33-D555A27EEE16}" srcOrd="0" destOrd="0" presId="urn:microsoft.com/office/officeart/2005/8/layout/hierarchy4"/>
    <dgm:cxn modelId="{4E1647B9-F956-42CA-A8D2-9F57DB524161}"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Programdan yararlanması planlanan toplam öğrenci sayısı</a:t>
          </a:r>
          <a:r>
            <a:rPr lang="tr-TR" sz="2800" b="1" dirty="0" smtClean="0"/>
            <a:t>:               </a:t>
          </a:r>
          <a:r>
            <a:rPr lang="tr-TR" sz="3200" b="1" dirty="0" smtClean="0">
              <a:solidFill>
                <a:srgbClr val="FF0000"/>
              </a:solidFill>
            </a:rPr>
            <a:t>69.933-70.000</a:t>
          </a:r>
          <a:endParaRPr lang="tr-TR" sz="3200" dirty="0" smtClean="0">
            <a:solidFill>
              <a:srgbClr val="FF0000"/>
            </a:solidFill>
          </a:endParaRPr>
        </a:p>
        <a:p>
          <a:pPr algn="just"/>
          <a:r>
            <a:rPr lang="tr-TR" sz="2800" dirty="0" smtClean="0"/>
            <a:t>Programdan yararlanması planlanan, veli izni olan öğrenci sayısı</a:t>
          </a:r>
          <a:r>
            <a:rPr lang="tr-TR" sz="2800" b="1" dirty="0" smtClean="0"/>
            <a:t>: </a:t>
          </a:r>
          <a:r>
            <a:rPr lang="tr-TR" sz="3200" b="1" dirty="0" smtClean="0">
              <a:solidFill>
                <a:srgbClr val="FF0000"/>
              </a:solidFill>
            </a:rPr>
            <a:t>63.369</a:t>
          </a:r>
          <a:endParaRPr lang="tr-TR" sz="3200" dirty="0" smtClean="0">
            <a:solidFill>
              <a:srgbClr val="FF0000"/>
            </a:solidFill>
          </a:endParaRPr>
        </a:p>
        <a:p>
          <a:pPr algn="just"/>
          <a:r>
            <a:rPr lang="tr-TR" sz="2800" dirty="0" smtClean="0"/>
            <a:t>Programdan yararlanması planlanan, veli izni olmayan öğrenci sayısı</a:t>
          </a:r>
          <a:r>
            <a:rPr lang="tr-TR" sz="2800" b="1" dirty="0" smtClean="0"/>
            <a:t>:  </a:t>
          </a:r>
          <a:r>
            <a:rPr lang="tr-TR" sz="3200" b="1" dirty="0" smtClean="0">
              <a:solidFill>
                <a:srgbClr val="FF0000"/>
              </a:solidFill>
            </a:rPr>
            <a:t>6424</a:t>
          </a:r>
          <a:r>
            <a:rPr lang="tr-TR" sz="2800" b="1" dirty="0" smtClean="0"/>
            <a:t>                 </a:t>
          </a:r>
        </a:p>
        <a:p>
          <a:pPr algn="just"/>
          <a:r>
            <a:rPr lang="tr-TR" sz="2800" dirty="0" smtClean="0">
              <a:solidFill>
                <a:srgbClr val="FF0000"/>
              </a:solidFill>
            </a:rPr>
            <a:t>Veli İzin Formu sisteme girilmemiş öğrenci sayısı:</a:t>
          </a:r>
        </a:p>
        <a:p>
          <a:pPr algn="just"/>
          <a:r>
            <a:rPr lang="tr-TR" sz="2000" dirty="0" smtClean="0">
              <a:solidFill>
                <a:srgbClr val="FF0000"/>
              </a:solidFill>
            </a:rPr>
            <a:t>Belirsiz :</a:t>
          </a:r>
          <a:r>
            <a:rPr lang="tr-TR" sz="2800" dirty="0" smtClean="0">
              <a:solidFill>
                <a:srgbClr val="FF0000"/>
              </a:solidFill>
            </a:rPr>
            <a:t>    140                         </a:t>
          </a:r>
        </a:p>
        <a:p>
          <a:pPr algn="just"/>
          <a:r>
            <a:rPr lang="tr-TR" sz="2800" b="1" dirty="0" smtClean="0">
              <a:solidFill>
                <a:srgbClr val="FF0000"/>
              </a:solidFill>
            </a:rPr>
            <a:t>                                                                  </a:t>
          </a:r>
          <a:endParaRPr lang="tr-TR" sz="2800" b="1"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4EAA0B49-E34C-4651-A791-0BD0A31591DB}" type="presOf" srcId="{9ADB27D7-C7D3-4524-B311-F1AC0AD88C12}" destId="{8533B341-B5F0-484D-AE16-DE30903B9E7D}" srcOrd="0" destOrd="0" presId="urn:microsoft.com/office/officeart/2005/8/layout/hierarchy4"/>
    <dgm:cxn modelId="{405BA9B4-2C66-46D6-8C27-7006E26449D0}"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8374340D-5C80-4FD4-AFD6-FA0C1E00B13A}" type="presParOf" srcId="{8533B341-B5F0-484D-AE16-DE30903B9E7D}" destId="{04565439-701C-40D9-AC73-543FC1B6057C}" srcOrd="0" destOrd="0" presId="urn:microsoft.com/office/officeart/2005/8/layout/hierarchy4"/>
    <dgm:cxn modelId="{B30A1005-0152-454A-B249-63B90785479F}" type="presParOf" srcId="{04565439-701C-40D9-AC73-543FC1B6057C}" destId="{D721A3FF-AD95-4F9D-8B33-D555A27EEE16}" srcOrd="0" destOrd="0" presId="urn:microsoft.com/office/officeart/2005/8/layout/hierarchy4"/>
    <dgm:cxn modelId="{613B29ED-356B-4E49-849E-5D2B67D0BDBC}"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b="0" dirty="0" smtClean="0"/>
            <a:t>İl Okul Sütü Komisyonu, Programdan yararlanacak olan okulların depolarının yarıyıl tatili ilk haftası sonuna kadar Gıda, Tarım ve Hayvancılık Bakanlığının yazıları doğrultusunda hazır hale getirilmesi konusunda gerekli tedbirleri alacaktır.</a:t>
          </a:r>
          <a:endParaRPr lang="tr-TR" sz="2800" b="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072AF547-A86C-4863-B40C-92FB5AE86317}" type="presOf" srcId="{9ADB27D7-C7D3-4524-B311-F1AC0AD88C12}" destId="{8533B341-B5F0-484D-AE16-DE30903B9E7D}" srcOrd="0" destOrd="0" presId="urn:microsoft.com/office/officeart/2005/8/layout/hierarchy4"/>
    <dgm:cxn modelId="{94C5C122-A959-465A-AD83-51D019A5141F}"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923FDB4D-92E5-4E4A-8377-A2D6A05A41A2}" type="presParOf" srcId="{8533B341-B5F0-484D-AE16-DE30903B9E7D}" destId="{04565439-701C-40D9-AC73-543FC1B6057C}" srcOrd="0" destOrd="0" presId="urn:microsoft.com/office/officeart/2005/8/layout/hierarchy4"/>
    <dgm:cxn modelId="{1A62431B-BD33-4FE3-9CE4-F83E4DA0CA81}" type="presParOf" srcId="{04565439-701C-40D9-AC73-543FC1B6057C}" destId="{D721A3FF-AD95-4F9D-8B33-D555A27EEE16}" srcOrd="0" destOrd="0" presId="urn:microsoft.com/office/officeart/2005/8/layout/hierarchy4"/>
    <dgm:cxn modelId="{2363CB4A-EE43-4570-946C-7BB21071886D}"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endParaRPr lang="tr-TR" sz="2500" b="0" dirty="0" smtClean="0"/>
        </a:p>
        <a:p>
          <a:pPr algn="just"/>
          <a:endParaRPr lang="tr-TR" sz="2500" b="0" dirty="0" smtClean="0"/>
        </a:p>
        <a:p>
          <a:pPr algn="just"/>
          <a:r>
            <a:rPr lang="tr-TR" sz="2500" b="0" dirty="0" smtClean="0"/>
            <a:t> </a:t>
          </a:r>
          <a:r>
            <a:rPr lang="tr-TR" sz="2500" dirty="0" smtClean="0"/>
            <a:t>Okul Sütü Programının anlık takibi, kontrol ve değerlendirilmesi, muhtemel tereddütlere daha hızlı çözüm üretilebilmesi ve daha sağlıklı yürütülebilmesi için  web tabanlı bir yazılıma yönelik olarak ; Türkiye Okul Sütü Modülünün hazırlanarak, </a:t>
          </a:r>
          <a:r>
            <a:rPr lang="tr-TR" sz="2500" b="0" dirty="0" smtClean="0"/>
            <a:t>2013-2014 eğitim öğretim yılında uygulamaya konmuştur.</a:t>
          </a:r>
        </a:p>
        <a:p>
          <a:pPr algn="just"/>
          <a:endParaRPr lang="tr-TR" sz="2500" b="0" dirty="0" smtClean="0"/>
        </a:p>
        <a:p>
          <a:pPr algn="just"/>
          <a:endParaRPr lang="tr-TR" sz="2800" b="0" dirty="0"/>
        </a:p>
      </dgm:t>
    </dgm:pt>
    <dgm:pt modelId="{C7A74295-D7AB-4C0E-B144-25BF64B43687}" type="sibTrans" cxnId="{9BE27349-960E-495D-A104-6A2796631C43}">
      <dgm:prSet/>
      <dgm:spPr/>
      <dgm:t>
        <a:bodyPr/>
        <a:lstStyle/>
        <a:p>
          <a:endParaRPr lang="tr-TR"/>
        </a:p>
      </dgm:t>
    </dgm:pt>
    <dgm:pt modelId="{E4CF45B8-DDFB-4866-AC15-90334B6B9994}" type="par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1B48EF1D-A842-4635-B679-18D675E5917E}" type="presOf" srcId="{34C4AD43-3C4B-4300-8815-91E35C17B39D}" destId="{D721A3FF-AD95-4F9D-8B33-D555A27EEE16}" srcOrd="0" destOrd="0" presId="urn:microsoft.com/office/officeart/2005/8/layout/hierarchy4"/>
    <dgm:cxn modelId="{7FB5EB94-2D0A-407E-A658-BC0B05BF9150}"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A91EBE0F-A879-423D-A60F-BF56BF219D8E}" type="presParOf" srcId="{8533B341-B5F0-484D-AE16-DE30903B9E7D}" destId="{04565439-701C-40D9-AC73-543FC1B6057C}" srcOrd="0" destOrd="0" presId="urn:microsoft.com/office/officeart/2005/8/layout/hierarchy4"/>
    <dgm:cxn modelId="{06A24EC8-83E6-45AF-AFE4-D7640FC65171}" type="presParOf" srcId="{04565439-701C-40D9-AC73-543FC1B6057C}" destId="{D721A3FF-AD95-4F9D-8B33-D555A27EEE16}" srcOrd="0" destOrd="0" presId="urn:microsoft.com/office/officeart/2005/8/layout/hierarchy4"/>
    <dgm:cxn modelId="{59FEE82C-E322-454B-872E-603AEFDB5596}"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endParaRPr lang="tr-TR" sz="2500" b="0" dirty="0" smtClean="0"/>
        </a:p>
        <a:p>
          <a:pPr algn="just"/>
          <a:r>
            <a:rPr lang="tr-TR" sz="2400" b="0" dirty="0" smtClean="0"/>
            <a:t>* Teslimat anında bilgi girişi sağlanarak, tutanağın sistemden alınması,(</a:t>
          </a:r>
          <a:r>
            <a:rPr lang="tr-TR" sz="2400" b="0" dirty="0" smtClean="0">
              <a:solidFill>
                <a:srgbClr val="FF0000"/>
              </a:solidFill>
            </a:rPr>
            <a:t>38.004</a:t>
          </a:r>
          <a:r>
            <a:rPr lang="tr-TR" sz="2400" b="0" dirty="0" smtClean="0"/>
            <a:t> OKUL MEBADSL -</a:t>
          </a:r>
          <a:r>
            <a:rPr lang="tr-TR" sz="2400" b="0" dirty="0" smtClean="0">
              <a:solidFill>
                <a:srgbClr val="FF0000"/>
              </a:solidFill>
            </a:rPr>
            <a:t>4.600</a:t>
          </a:r>
          <a:r>
            <a:rPr lang="tr-TR" sz="2400" b="0" dirty="0" smtClean="0"/>
            <a:t> OKUL UYDUNET TÜRKSAT)</a:t>
          </a:r>
        </a:p>
        <a:p>
          <a:pPr algn="just"/>
          <a:r>
            <a:rPr lang="tr-TR" sz="2400" b="0" dirty="0" smtClean="0"/>
            <a:t>* E-okul şifrelerinin modül sisteminde kullanımının sağlanması,</a:t>
          </a:r>
        </a:p>
        <a:p>
          <a:pPr algn="just"/>
          <a:r>
            <a:rPr lang="tr-TR" sz="2400" b="0" dirty="0" smtClean="0"/>
            <a:t>* Veli tarafından doldurulan Okul  Sütü Dağıtımı İzin Formunda yer alan bilgilerin öğretmen tarafından modüle girilmesi için ekran oluşturulması,</a:t>
          </a:r>
        </a:p>
        <a:p>
          <a:pPr algn="just"/>
          <a:r>
            <a:rPr lang="tr-TR" sz="2400" b="0" dirty="0" smtClean="0"/>
            <a:t>*  Süt İçilmesi Sonrası Oluşan Şikayet Formu </a:t>
          </a:r>
          <a:r>
            <a:rPr lang="tr-TR" sz="2400" b="0" u="sng" dirty="0" smtClean="0">
              <a:solidFill>
                <a:srgbClr val="3333CC"/>
              </a:solidFill>
              <a:hlinkClick xmlns:r="http://schemas.openxmlformats.org/officeDocument/2006/relationships" r:id="rId1" action="ppaction://hlinkfile"/>
            </a:rPr>
            <a:t>(Ek-4)  </a:t>
          </a:r>
          <a:r>
            <a:rPr lang="tr-TR" sz="2400" b="0" u="none" dirty="0" smtClean="0">
              <a:solidFill>
                <a:schemeClr val="bg1"/>
              </a:solidFill>
            </a:rPr>
            <a:t>için</a:t>
          </a:r>
          <a:r>
            <a:rPr lang="tr-TR" sz="2400" b="0" u="none" dirty="0" smtClean="0">
              <a:solidFill>
                <a:srgbClr val="3333CC"/>
              </a:solidFill>
            </a:rPr>
            <a:t> </a:t>
          </a:r>
          <a:r>
            <a:rPr lang="tr-TR" sz="2400" b="0" u="none" dirty="0" smtClean="0">
              <a:solidFill>
                <a:schemeClr val="bg1"/>
              </a:solidFill>
            </a:rPr>
            <a:t>ekran oluşturulması,</a:t>
          </a:r>
        </a:p>
        <a:p>
          <a:pPr algn="just"/>
          <a:endParaRPr lang="tr-TR" sz="2000" b="0" dirty="0" smtClean="0"/>
        </a:p>
        <a:p>
          <a:pPr algn="just"/>
          <a:endParaRPr lang="tr-TR" sz="2800" b="0" dirty="0"/>
        </a:p>
      </dgm:t>
    </dgm:pt>
    <dgm:pt modelId="{C7A74295-D7AB-4C0E-B144-25BF64B43687}" type="sibTrans" cxnId="{9BE27349-960E-495D-A104-6A2796631C43}">
      <dgm:prSet/>
      <dgm:spPr/>
      <dgm:t>
        <a:bodyPr/>
        <a:lstStyle/>
        <a:p>
          <a:endParaRPr lang="tr-TR"/>
        </a:p>
      </dgm:t>
    </dgm:pt>
    <dgm:pt modelId="{E4CF45B8-DDFB-4866-AC15-90334B6B9994}" type="par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E605F4AC-C313-4B6F-9212-7E7238FE395F}"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8232FED1-58F7-442E-AA91-68D4B604FA24}" type="presOf" srcId="{9ADB27D7-C7D3-4524-B311-F1AC0AD88C12}" destId="{8533B341-B5F0-484D-AE16-DE30903B9E7D}" srcOrd="0" destOrd="0" presId="urn:microsoft.com/office/officeart/2005/8/layout/hierarchy4"/>
    <dgm:cxn modelId="{021A9CBC-15C8-4E81-AC78-635189670822}" type="presParOf" srcId="{8533B341-B5F0-484D-AE16-DE30903B9E7D}" destId="{04565439-701C-40D9-AC73-543FC1B6057C}" srcOrd="0" destOrd="0" presId="urn:microsoft.com/office/officeart/2005/8/layout/hierarchy4"/>
    <dgm:cxn modelId="{F6FEEAFA-AEC6-48C0-BC76-E5F51F857FFF}" type="presParOf" srcId="{04565439-701C-40D9-AC73-543FC1B6057C}" destId="{D721A3FF-AD95-4F9D-8B33-D555A27EEE16}" srcOrd="0" destOrd="0" presId="urn:microsoft.com/office/officeart/2005/8/layout/hierarchy4"/>
    <dgm:cxn modelId="{F06C8C06-168F-4B7B-A108-203FAF285B18}"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400" b="0" dirty="0" smtClean="0"/>
            <a:t>* Laktoz </a:t>
          </a:r>
          <a:r>
            <a:rPr lang="tr-TR" sz="2400" b="0" dirty="0" err="1" smtClean="0"/>
            <a:t>intoleransı</a:t>
          </a:r>
          <a:r>
            <a:rPr lang="tr-TR" sz="2400" b="0" dirty="0" smtClean="0"/>
            <a:t> sebebi ile süt rahatsızlanmaları durumunda modül üzerinden mesaj sistemi,</a:t>
          </a:r>
        </a:p>
        <a:p>
          <a:pPr algn="just"/>
          <a:r>
            <a:rPr lang="tr-TR" sz="2400" b="0" dirty="0" smtClean="0"/>
            <a:t>* Stok miktarı azalan okulların, ilgililerce renkli olarak görülmesi gibi güncellemeler  tamamlanma  aşamasındadır. (TEKNİK ŞARTNAME 6.6)</a:t>
          </a:r>
        </a:p>
        <a:p>
          <a:pPr algn="just"/>
          <a:r>
            <a:rPr lang="tr-TR" sz="2400" b="0" dirty="0" smtClean="0"/>
            <a:t>*</a:t>
          </a:r>
          <a:r>
            <a:rPr lang="tr-TR" sz="2400" dirty="0" smtClean="0"/>
            <a:t>Yüklenici/yükleniciler ve alt yükleniciler, okullara süt teslimi sırasında çalıştırdıkları kişilerin güvenlik soruşturmalarını yaptıracaklar, bu kişilerin isimleri dağıtım yapacakları okullara önceden bildirilecek, bu kişiler çalışma sırasında yaka kartı </a:t>
          </a:r>
          <a:r>
            <a:rPr lang="tr-TR" sz="2400" smtClean="0"/>
            <a:t>taşıyacaklardır.(TEKNİK ŞARTNAME 6.8)</a:t>
          </a:r>
          <a:endParaRPr lang="tr-TR" sz="2400" b="0" dirty="0" smtClean="0"/>
        </a:p>
        <a:p>
          <a:pPr algn="just"/>
          <a:endParaRPr lang="tr-TR" sz="2000" b="0" dirty="0" smtClean="0"/>
        </a:p>
        <a:p>
          <a:pPr algn="just"/>
          <a:endParaRPr lang="tr-TR" sz="2800" b="0" dirty="0"/>
        </a:p>
      </dgm:t>
    </dgm:pt>
    <dgm:pt modelId="{C7A74295-D7AB-4C0E-B144-25BF64B43687}" type="sibTrans" cxnId="{9BE27349-960E-495D-A104-6A2796631C43}">
      <dgm:prSet/>
      <dgm:spPr/>
      <dgm:t>
        <a:bodyPr/>
        <a:lstStyle/>
        <a:p>
          <a:endParaRPr lang="tr-TR"/>
        </a:p>
      </dgm:t>
    </dgm:pt>
    <dgm:pt modelId="{E4CF45B8-DDFB-4866-AC15-90334B6B9994}" type="par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A61990AE-B30C-4C3D-B70B-4ED0B3894709}" type="presOf" srcId="{9ADB27D7-C7D3-4524-B311-F1AC0AD88C12}" destId="{8533B341-B5F0-484D-AE16-DE30903B9E7D}" srcOrd="0" destOrd="0" presId="urn:microsoft.com/office/officeart/2005/8/layout/hierarchy4"/>
    <dgm:cxn modelId="{B7BCAE45-D907-4A13-8EE7-19B256C71233}"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D2A321B4-691A-4B79-ABB2-3F2D5816195B}" type="presParOf" srcId="{8533B341-B5F0-484D-AE16-DE30903B9E7D}" destId="{04565439-701C-40D9-AC73-543FC1B6057C}" srcOrd="0" destOrd="0" presId="urn:microsoft.com/office/officeart/2005/8/layout/hierarchy4"/>
    <dgm:cxn modelId="{1476D654-052F-4EA3-B46C-A85874B3FAA6}" type="presParOf" srcId="{04565439-701C-40D9-AC73-543FC1B6057C}" destId="{D721A3FF-AD95-4F9D-8B33-D555A27EEE16}" srcOrd="0" destOrd="0" presId="urn:microsoft.com/office/officeart/2005/8/layout/hierarchy4"/>
    <dgm:cxn modelId="{21442B00-74CF-409B-A800-2AD84456DE9E}"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a:solidFill>
          <a:schemeClr val="accent1"/>
        </a:solidFill>
      </dgm:spPr>
      <dgm:t>
        <a:bodyPr/>
        <a:lstStyle/>
        <a:p>
          <a:pPr algn="l"/>
          <a:r>
            <a:rPr lang="tr-TR" sz="2400" b="0" dirty="0" smtClean="0"/>
            <a:t>-Rehberin Amacı</a:t>
          </a:r>
        </a:p>
        <a:p>
          <a:pPr algn="l"/>
          <a:r>
            <a:rPr lang="tr-TR" sz="2400" b="0" dirty="0" smtClean="0"/>
            <a:t>-Organizasyon</a:t>
          </a:r>
        </a:p>
        <a:p>
          <a:pPr algn="l"/>
          <a:r>
            <a:rPr lang="tr-TR" sz="2400" b="0" dirty="0" smtClean="0"/>
            <a:t>-İl Okul Sütü Komisyonu ve Görevleri</a:t>
          </a:r>
        </a:p>
        <a:p>
          <a:pPr algn="l"/>
          <a:r>
            <a:rPr lang="tr-TR" sz="2400" b="0" dirty="0" smtClean="0"/>
            <a:t>-İlçe Okul Sütü Komisyonu ve Görevleri</a:t>
          </a:r>
        </a:p>
        <a:p>
          <a:pPr algn="l"/>
          <a:r>
            <a:rPr lang="tr-TR" sz="2400" b="0" dirty="0" smtClean="0"/>
            <a:t>-İl Millî Eğitim Müdürlükleri Görevleri</a:t>
          </a:r>
        </a:p>
        <a:p>
          <a:pPr algn="l"/>
          <a:r>
            <a:rPr lang="tr-TR" sz="2400" b="0" dirty="0" smtClean="0"/>
            <a:t>-İlçe Millî Eğitim Müdürlükleri Görevleri</a:t>
          </a:r>
        </a:p>
        <a:p>
          <a:pPr algn="l"/>
          <a:r>
            <a:rPr lang="tr-TR" sz="2400" b="0" dirty="0" smtClean="0"/>
            <a:t>-Süt Dağıtımı Yapılan Okul Müdürlükleri Görevleri</a:t>
          </a:r>
        </a:p>
        <a:p>
          <a:pPr algn="l"/>
          <a:r>
            <a:rPr lang="tr-TR" sz="2400" b="0" dirty="0" smtClean="0"/>
            <a:t>-</a:t>
          </a:r>
          <a:r>
            <a:rPr lang="tr-TR" sz="2400" b="0" u="none" dirty="0" smtClean="0"/>
            <a:t>Okul Sütü Kabul Komisyonu ve Görevleri</a:t>
          </a:r>
        </a:p>
        <a:p>
          <a:pPr algn="l"/>
          <a:r>
            <a:rPr lang="tr-TR" sz="2400" b="0" dirty="0" smtClean="0"/>
            <a:t>-Süt Dağıtımı Yapılan Sınıfların Öğretmenlerinin Görevleri  </a:t>
          </a:r>
        </a:p>
        <a:p>
          <a:pPr algn="l"/>
          <a:endParaRPr lang="tr-TR" sz="2800" dirty="0" smtClean="0"/>
        </a:p>
        <a:p>
          <a:pPr algn="l"/>
          <a:endParaRPr lang="tr-TR" sz="28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9BE27349-960E-495D-A104-6A2796631C43}" srcId="{9ADB27D7-C7D3-4524-B311-F1AC0AD88C12}" destId="{34C4AD43-3C4B-4300-8815-91E35C17B39D}" srcOrd="0" destOrd="0" parTransId="{E4CF45B8-DDFB-4866-AC15-90334B6B9994}" sibTransId="{C7A74295-D7AB-4C0E-B144-25BF64B43687}"/>
    <dgm:cxn modelId="{BBB2C588-9E32-4037-9CCC-98054C1A8366}" type="presOf" srcId="{9ADB27D7-C7D3-4524-B311-F1AC0AD88C12}" destId="{8533B341-B5F0-484D-AE16-DE30903B9E7D}" srcOrd="0" destOrd="0" presId="urn:microsoft.com/office/officeart/2005/8/layout/hierarchy4"/>
    <dgm:cxn modelId="{C16DC2D9-80AC-4749-9DAC-2ED3663F1286}" type="presOf" srcId="{34C4AD43-3C4B-4300-8815-91E35C17B39D}" destId="{D721A3FF-AD95-4F9D-8B33-D555A27EEE16}" srcOrd="0" destOrd="0" presId="urn:microsoft.com/office/officeart/2005/8/layout/hierarchy4"/>
    <dgm:cxn modelId="{C8F4011A-9A45-4226-89D4-6E98D35B5857}" type="presParOf" srcId="{8533B341-B5F0-484D-AE16-DE30903B9E7D}" destId="{04565439-701C-40D9-AC73-543FC1B6057C}" srcOrd="0" destOrd="0" presId="urn:microsoft.com/office/officeart/2005/8/layout/hierarchy4"/>
    <dgm:cxn modelId="{283AA533-729B-4C9A-8DDA-D15D79ECAEA2}" type="presParOf" srcId="{04565439-701C-40D9-AC73-543FC1B6057C}" destId="{D721A3FF-AD95-4F9D-8B33-D555A27EEE16}" srcOrd="0" destOrd="0" presId="urn:microsoft.com/office/officeart/2005/8/layout/hierarchy4"/>
    <dgm:cxn modelId="{1EA38B2F-9437-4DB3-BA56-6C8192BFE531}"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400" dirty="0" smtClean="0"/>
            <a:t>Sütlerin taşınması, okul idarelerine teslimi, depolanması ve öğrencilere dağıtımı ile ilgili kayıt ve izlenebilirliği sağlamak, programın değerlendirmesini yapmak, ilgili Bakanlıkların taşra birimlerinin eşgüdüm içerisinde çalışmalarını sağlamak amacıyla, Sağlık Bakanlığı ve Milli Eğitim Bakanlığının uygun görüşleriyle, Gıda, Tarım ve Hayvancılık Bakanlığı tarafından hazırlanmıştır.</a:t>
          </a:r>
          <a:endParaRPr lang="tr-TR" sz="24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124" custLinFactNeighborY="1449">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8070968E-706A-4D86-8F8C-9E213C800953}"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CB129B24-E4F6-428F-84DD-6A5B84802D80}" type="presOf" srcId="{9ADB27D7-C7D3-4524-B311-F1AC0AD88C12}" destId="{8533B341-B5F0-484D-AE16-DE30903B9E7D}" srcOrd="0" destOrd="0" presId="urn:microsoft.com/office/officeart/2005/8/layout/hierarchy4"/>
    <dgm:cxn modelId="{2AF6CB0C-4B75-417D-8C13-BCBEA75E69C8}" type="presParOf" srcId="{8533B341-B5F0-484D-AE16-DE30903B9E7D}" destId="{04565439-701C-40D9-AC73-543FC1B6057C}" srcOrd="0" destOrd="0" presId="urn:microsoft.com/office/officeart/2005/8/layout/hierarchy4"/>
    <dgm:cxn modelId="{80B4C191-C909-4E89-8F5E-4F3E44C17446}" type="presParOf" srcId="{04565439-701C-40D9-AC73-543FC1B6057C}" destId="{D721A3FF-AD95-4F9D-8B33-D555A27EEE16}" srcOrd="0" destOrd="0" presId="urn:microsoft.com/office/officeart/2005/8/layout/hierarchy4"/>
    <dgm:cxn modelId="{04814E81-6F1A-4F32-8DAB-19EEAF05D53E}"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r>
            <a:rPr lang="tr-TR" sz="2400" dirty="0" smtClean="0"/>
            <a:t>-</a:t>
          </a:r>
          <a:r>
            <a:rPr lang="tr-TR" sz="2400" b="1" dirty="0" smtClean="0"/>
            <a:t>Gıda, Tarım ve Hayvancılık Bakanlığı </a:t>
          </a:r>
        </a:p>
        <a:p>
          <a:pPr algn="ctr"/>
          <a:r>
            <a:rPr lang="tr-TR" sz="2400" dirty="0" smtClean="0"/>
            <a:t>(Hayvancılık Genel Müdürlüğü),</a:t>
          </a:r>
        </a:p>
        <a:p>
          <a:pPr algn="ctr"/>
          <a:r>
            <a:rPr lang="tr-TR" sz="2400" b="1" dirty="0" smtClean="0"/>
            <a:t>-Millî Eğitim Bakanlığı </a:t>
          </a:r>
        </a:p>
        <a:p>
          <a:pPr algn="ctr"/>
          <a:r>
            <a:rPr lang="tr-TR" sz="2400" dirty="0" smtClean="0"/>
            <a:t>(Temel Eğitim Genel Müdürlüğü), </a:t>
          </a:r>
        </a:p>
        <a:p>
          <a:pPr algn="ctr"/>
          <a:r>
            <a:rPr lang="tr-TR" sz="2400" b="1" dirty="0" smtClean="0"/>
            <a:t>-Sağlık Bakanlığı</a:t>
          </a:r>
        </a:p>
        <a:p>
          <a:pPr algn="ctr"/>
          <a:r>
            <a:rPr lang="tr-TR" sz="2400" dirty="0" smtClean="0"/>
            <a:t>( Halk Sağlığı Kurumu)</a:t>
          </a:r>
        </a:p>
        <a:p>
          <a:pPr algn="ctr"/>
          <a:r>
            <a:rPr lang="tr-TR" sz="2400" b="0" dirty="0" smtClean="0"/>
            <a:t>katılımıyla yürütülür.</a:t>
          </a:r>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ScaleX="100098" custScaleY="100000" custLinFactNeighborX="26" custLinFactNeighborY="-2369">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0A6CA4BD-9FBC-4613-8F6B-151D7F2E4309}"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B79E64FF-DD71-4ECF-86B2-E4CE52FA3654}" type="presOf" srcId="{34C4AD43-3C4B-4300-8815-91E35C17B39D}" destId="{D721A3FF-AD95-4F9D-8B33-D555A27EEE16}" srcOrd="0" destOrd="0" presId="urn:microsoft.com/office/officeart/2005/8/layout/hierarchy4"/>
    <dgm:cxn modelId="{E183E005-A116-4614-8C1F-74894F8FBFD7}" type="presParOf" srcId="{8533B341-B5F0-484D-AE16-DE30903B9E7D}" destId="{04565439-701C-40D9-AC73-543FC1B6057C}" srcOrd="0" destOrd="0" presId="urn:microsoft.com/office/officeart/2005/8/layout/hierarchy4"/>
    <dgm:cxn modelId="{704429F8-13CA-48DD-A6A8-15177F58E580}" type="presParOf" srcId="{04565439-701C-40D9-AC73-543FC1B6057C}" destId="{D721A3FF-AD95-4F9D-8B33-D555A27EEE16}" srcOrd="0" destOrd="0" presId="urn:microsoft.com/office/officeart/2005/8/layout/hierarchy4"/>
    <dgm:cxn modelId="{E0188476-8D3F-4D94-8100-5695F5D2F63B}"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ctr"/>
          <a:r>
            <a:rPr lang="tr-TR" sz="2400" dirty="0" smtClean="0"/>
            <a:t>Eğitimden sorumlu Vali Yardımcısı  başkanlığında;</a:t>
          </a:r>
        </a:p>
        <a:p>
          <a:r>
            <a:rPr lang="tr-TR" sz="2400" dirty="0" smtClean="0"/>
            <a:t>- İl Gıda, Tarım ve Hayvancılık Müdürlüğü,</a:t>
          </a:r>
        </a:p>
        <a:p>
          <a:r>
            <a:rPr lang="tr-TR" sz="2400" dirty="0" smtClean="0"/>
            <a:t>- İl Millî Eğitim Müdürlüğü,</a:t>
          </a:r>
        </a:p>
        <a:p>
          <a:r>
            <a:rPr lang="tr-TR" sz="2400" dirty="0" smtClean="0"/>
            <a:t>-Defterdarlık </a:t>
          </a:r>
        </a:p>
        <a:p>
          <a:r>
            <a:rPr lang="tr-TR" sz="2400" dirty="0" smtClean="0"/>
            <a:t>- İl Halk Sağlığı Müdürlüğü </a:t>
          </a:r>
        </a:p>
        <a:p>
          <a:r>
            <a:rPr lang="tr-TR" sz="2400" dirty="0" smtClean="0"/>
            <a:t>temsilcilerinden oluşur.</a:t>
          </a:r>
        </a:p>
        <a:p>
          <a:r>
            <a:rPr lang="tr-TR" sz="2400" dirty="0" smtClean="0"/>
            <a:t>(GTH Bakanlığı tarafından belirtilen takvim içinde oluşturularak ilgili bakanlığa gönderilerek iletişim bilgileri Modüle girilecek).</a:t>
          </a:r>
        </a:p>
        <a:p>
          <a:r>
            <a:rPr lang="tr-TR" sz="2400" dirty="0" smtClean="0"/>
            <a:t> </a:t>
          </a:r>
          <a:endParaRPr lang="tr-TR" sz="24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ScaleX="100000" custLinFactNeighborX="2551" custLinFactNeighborY="202">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43294334-3220-4667-A673-6D5ABD64DC38}" type="presOf" srcId="{9ADB27D7-C7D3-4524-B311-F1AC0AD88C12}" destId="{8533B341-B5F0-484D-AE16-DE30903B9E7D}" srcOrd="0" destOrd="0" presId="urn:microsoft.com/office/officeart/2005/8/layout/hierarchy4"/>
    <dgm:cxn modelId="{F0118E03-3FFE-4F62-9024-FD3E6D95DA93}" type="presOf" srcId="{34C4AD43-3C4B-4300-8815-91E35C17B39D}" destId="{D721A3FF-AD95-4F9D-8B33-D555A27EEE16}"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45154B09-9273-47F5-8A80-C272FA15CA86}" type="presParOf" srcId="{8533B341-B5F0-484D-AE16-DE30903B9E7D}" destId="{04565439-701C-40D9-AC73-543FC1B6057C}" srcOrd="0" destOrd="0" presId="urn:microsoft.com/office/officeart/2005/8/layout/hierarchy4"/>
    <dgm:cxn modelId="{50E5EA1A-B8C6-4063-9733-1D4B27A47B53}" type="presParOf" srcId="{04565439-701C-40D9-AC73-543FC1B6057C}" destId="{D721A3FF-AD95-4F9D-8B33-D555A27EEE16}" srcOrd="0" destOrd="0" presId="urn:microsoft.com/office/officeart/2005/8/layout/hierarchy4"/>
    <dgm:cxn modelId="{DC56B53C-1708-48F0-94E6-0EA8AE5B6DA4}"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1. İllerde Programın yürütülmesini sağlamak,</a:t>
          </a:r>
        </a:p>
        <a:p>
          <a:pPr algn="just"/>
          <a:r>
            <a:rPr lang="tr-TR" sz="2800" dirty="0" smtClean="0"/>
            <a:t>2. Programın etkili bir şekilde devam ettirilebilmesi için sütün çocuklarda büyüme ve gelişmeye olan olumlu etkisinin vurgulanacağı yerel, bilimsel, çevre ve medya desteğiyle kamuoyunda farkındalık yaratacak şekilde tedbirler almak,</a:t>
          </a:r>
        </a:p>
        <a:p>
          <a:pPr algn="just"/>
          <a:r>
            <a:rPr lang="tr-TR" sz="2400" dirty="0" smtClean="0"/>
            <a:t> </a:t>
          </a:r>
          <a:endParaRPr lang="tr-TR" sz="24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ScaleX="100000" custLinFactNeighborY="544">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F5726B30-B97F-4564-9A22-164B4AD42ABD}"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5867819B-3DF6-46A0-A485-3F18D781605F}" type="presOf" srcId="{34C4AD43-3C4B-4300-8815-91E35C17B39D}" destId="{D721A3FF-AD95-4F9D-8B33-D555A27EEE16}" srcOrd="0" destOrd="0" presId="urn:microsoft.com/office/officeart/2005/8/layout/hierarchy4"/>
    <dgm:cxn modelId="{243B0A01-A181-4340-8056-B3F2171CF067}" type="presParOf" srcId="{8533B341-B5F0-484D-AE16-DE30903B9E7D}" destId="{04565439-701C-40D9-AC73-543FC1B6057C}" srcOrd="0" destOrd="0" presId="urn:microsoft.com/office/officeart/2005/8/layout/hierarchy4"/>
    <dgm:cxn modelId="{C1E13C2B-0EE5-4630-B2D8-CD85535C6587}" type="presParOf" srcId="{04565439-701C-40D9-AC73-543FC1B6057C}" destId="{D721A3FF-AD95-4F9D-8B33-D555A27EEE16}" srcOrd="0" destOrd="0" presId="urn:microsoft.com/office/officeart/2005/8/layout/hierarchy4"/>
    <dgm:cxn modelId="{FE6B756E-CE4C-4B61-9839-D4F6335935E3}"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ADB27D7-C7D3-4524-B311-F1AC0AD88C12}"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tr-TR"/>
        </a:p>
      </dgm:t>
    </dgm:pt>
    <dgm:pt modelId="{34C4AD43-3C4B-4300-8815-91E35C17B39D}">
      <dgm:prSet phldrT="[Metin]" custT="1"/>
      <dgm:spPr/>
      <dgm:t>
        <a:bodyPr/>
        <a:lstStyle/>
        <a:p>
          <a:pPr algn="just"/>
          <a:r>
            <a:rPr lang="tr-TR" sz="2800" dirty="0" smtClean="0"/>
            <a:t>3. Çeşitli nedenlerle (okulların kayıtlı öğrenci sayılarındaki değişiklik, öğrenci devamsızlığı, resmi tatil, hava koşulları, mahalli düzeyde eğitime geçici olarak ara verilmesi vb.) dağıtımı yapılamayan sütlerin İl Okul Sütü Komisyonlarınca öncelikle veli izni olan diğer kurumlardaki öğrenciler olmak üzere mahallinde değerlendirilmesini sağlamak,</a:t>
          </a:r>
        </a:p>
        <a:p>
          <a:pPr algn="just"/>
          <a:r>
            <a:rPr lang="tr-TR" sz="2800" dirty="0" smtClean="0"/>
            <a:t>4. Mal Muayene ve Kabul Komisyonu olarak görev yapmaktır.</a:t>
          </a:r>
          <a:endParaRPr lang="tr-TR" sz="2800" dirty="0"/>
        </a:p>
      </dgm:t>
    </dgm:pt>
    <dgm:pt modelId="{E4CF45B8-DDFB-4866-AC15-90334B6B9994}" type="parTrans" cxnId="{9BE27349-960E-495D-A104-6A2796631C43}">
      <dgm:prSet/>
      <dgm:spPr/>
      <dgm:t>
        <a:bodyPr/>
        <a:lstStyle/>
        <a:p>
          <a:endParaRPr lang="tr-TR"/>
        </a:p>
      </dgm:t>
    </dgm:pt>
    <dgm:pt modelId="{C7A74295-D7AB-4C0E-B144-25BF64B43687}" type="sibTrans" cxnId="{9BE27349-960E-495D-A104-6A2796631C43}">
      <dgm:prSet/>
      <dgm:spPr/>
      <dgm:t>
        <a:bodyPr/>
        <a:lstStyle/>
        <a:p>
          <a:endParaRPr lang="tr-TR"/>
        </a:p>
      </dgm:t>
    </dgm:pt>
    <dgm:pt modelId="{8533B341-B5F0-484D-AE16-DE30903B9E7D}" type="pres">
      <dgm:prSet presAssocID="{9ADB27D7-C7D3-4524-B311-F1AC0AD88C12}" presName="Name0" presStyleCnt="0">
        <dgm:presLayoutVars>
          <dgm:chPref val="1"/>
          <dgm:dir/>
          <dgm:animOne val="branch"/>
          <dgm:animLvl val="lvl"/>
          <dgm:resizeHandles/>
        </dgm:presLayoutVars>
      </dgm:prSet>
      <dgm:spPr/>
      <dgm:t>
        <a:bodyPr/>
        <a:lstStyle/>
        <a:p>
          <a:endParaRPr lang="tr-TR"/>
        </a:p>
      </dgm:t>
    </dgm:pt>
    <dgm:pt modelId="{04565439-701C-40D9-AC73-543FC1B6057C}" type="pres">
      <dgm:prSet presAssocID="{34C4AD43-3C4B-4300-8815-91E35C17B39D}" presName="vertOne" presStyleCnt="0"/>
      <dgm:spPr/>
    </dgm:pt>
    <dgm:pt modelId="{D721A3FF-AD95-4F9D-8B33-D555A27EEE16}" type="pres">
      <dgm:prSet presAssocID="{34C4AD43-3C4B-4300-8815-91E35C17B39D}" presName="txOne" presStyleLbl="node0" presStyleIdx="0" presStyleCnt="1" custLinFactNeighborX="-868" custLinFactNeighborY="711">
        <dgm:presLayoutVars>
          <dgm:chPref val="3"/>
        </dgm:presLayoutVars>
      </dgm:prSet>
      <dgm:spPr/>
      <dgm:t>
        <a:bodyPr/>
        <a:lstStyle/>
        <a:p>
          <a:endParaRPr lang="tr-TR"/>
        </a:p>
      </dgm:t>
    </dgm:pt>
    <dgm:pt modelId="{95D770B6-7672-41A8-9B98-80AFDBA8104C}" type="pres">
      <dgm:prSet presAssocID="{34C4AD43-3C4B-4300-8815-91E35C17B39D}" presName="horzOne" presStyleCnt="0"/>
      <dgm:spPr/>
    </dgm:pt>
  </dgm:ptLst>
  <dgm:cxnLst>
    <dgm:cxn modelId="{4E36D037-8B89-4AB4-89C5-B2E07E7587D5}" type="presOf" srcId="{34C4AD43-3C4B-4300-8815-91E35C17B39D}" destId="{D721A3FF-AD95-4F9D-8B33-D555A27EEE16}" srcOrd="0" destOrd="0" presId="urn:microsoft.com/office/officeart/2005/8/layout/hierarchy4"/>
    <dgm:cxn modelId="{797F45D7-59FF-4BCB-BF82-AE5628F9F863}" type="presOf" srcId="{9ADB27D7-C7D3-4524-B311-F1AC0AD88C12}" destId="{8533B341-B5F0-484D-AE16-DE30903B9E7D}" srcOrd="0" destOrd="0" presId="urn:microsoft.com/office/officeart/2005/8/layout/hierarchy4"/>
    <dgm:cxn modelId="{9BE27349-960E-495D-A104-6A2796631C43}" srcId="{9ADB27D7-C7D3-4524-B311-F1AC0AD88C12}" destId="{34C4AD43-3C4B-4300-8815-91E35C17B39D}" srcOrd="0" destOrd="0" parTransId="{E4CF45B8-DDFB-4866-AC15-90334B6B9994}" sibTransId="{C7A74295-D7AB-4C0E-B144-25BF64B43687}"/>
    <dgm:cxn modelId="{C3DD317C-F379-4BAC-A8F3-0B7F959E603B}" type="presParOf" srcId="{8533B341-B5F0-484D-AE16-DE30903B9E7D}" destId="{04565439-701C-40D9-AC73-543FC1B6057C}" srcOrd="0" destOrd="0" presId="urn:microsoft.com/office/officeart/2005/8/layout/hierarchy4"/>
    <dgm:cxn modelId="{E9895D78-102B-4AFF-AB1B-482359ECE86D}" type="presParOf" srcId="{04565439-701C-40D9-AC73-543FC1B6057C}" destId="{D721A3FF-AD95-4F9D-8B33-D555A27EEE16}" srcOrd="0" destOrd="0" presId="urn:microsoft.com/office/officeart/2005/8/layout/hierarchy4"/>
    <dgm:cxn modelId="{7071F2CE-A2E4-401C-9C77-2FA3767168E2}" type="presParOf" srcId="{04565439-701C-40D9-AC73-543FC1B6057C}" destId="{95D770B6-7672-41A8-9B98-80AFDBA8104C}"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90469-E7ED-4FA5-91AF-2A01F7C03CBD}">
      <dsp:nvSpPr>
        <dsp:cNvPr id="0" name=""/>
        <dsp:cNvSpPr/>
      </dsp:nvSpPr>
      <dsp:spPr>
        <a:xfrm>
          <a:off x="0" y="387437"/>
          <a:ext cx="8147248" cy="504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7547283-CB1E-458B-86F2-3F4ABF95DDD5}">
      <dsp:nvSpPr>
        <dsp:cNvPr id="0" name=""/>
        <dsp:cNvSpPr/>
      </dsp:nvSpPr>
      <dsp:spPr>
        <a:xfrm>
          <a:off x="432048" y="155203"/>
          <a:ext cx="5703073" cy="5904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563" tIns="0" rIns="215563" bIns="0" numCol="1" spcCol="1270" anchor="ctr" anchorCtr="0">
          <a:noAutofit/>
        </a:bodyPr>
        <a:lstStyle/>
        <a:p>
          <a:pPr lvl="0" algn="l" defTabSz="889000">
            <a:lnSpc>
              <a:spcPct val="90000"/>
            </a:lnSpc>
            <a:spcBef>
              <a:spcPct val="0"/>
            </a:spcBef>
            <a:spcAft>
              <a:spcPct val="35000"/>
            </a:spcAft>
          </a:pPr>
          <a:r>
            <a:rPr lang="tr-TR" sz="2000" kern="1200" dirty="0" smtClean="0"/>
            <a:t>I. Okul Sütü Programı Muhteviyatı</a:t>
          </a:r>
          <a:endParaRPr lang="tr-TR" sz="2000" kern="1200" dirty="0"/>
        </a:p>
      </dsp:txBody>
      <dsp:txXfrm>
        <a:off x="460869" y="184024"/>
        <a:ext cx="5645431" cy="532758"/>
      </dsp:txXfrm>
    </dsp:sp>
    <dsp:sp modelId="{315AAE3D-4F72-4432-988E-08E7494E0B06}">
      <dsp:nvSpPr>
        <dsp:cNvPr id="0" name=""/>
        <dsp:cNvSpPr/>
      </dsp:nvSpPr>
      <dsp:spPr>
        <a:xfrm>
          <a:off x="0" y="1295333"/>
          <a:ext cx="8147248" cy="504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919B564-FA17-4DD1-99F2-E990C824334A}">
      <dsp:nvSpPr>
        <dsp:cNvPr id="0" name=""/>
        <dsp:cNvSpPr/>
      </dsp:nvSpPr>
      <dsp:spPr>
        <a:xfrm>
          <a:off x="407362" y="999437"/>
          <a:ext cx="5703073" cy="5904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563" tIns="0" rIns="215563" bIns="0" numCol="1" spcCol="1270" anchor="ctr" anchorCtr="0">
          <a:noAutofit/>
        </a:bodyPr>
        <a:lstStyle/>
        <a:p>
          <a:pPr lvl="0" algn="l" defTabSz="889000">
            <a:lnSpc>
              <a:spcPct val="90000"/>
            </a:lnSpc>
            <a:spcBef>
              <a:spcPct val="0"/>
            </a:spcBef>
            <a:spcAft>
              <a:spcPct val="35000"/>
            </a:spcAft>
          </a:pPr>
          <a:r>
            <a:rPr lang="tr-TR" sz="2000" kern="1200" dirty="0" smtClean="0"/>
            <a:t>II. 2015 Yılı Okul Sütü Programı Uygulama Rehberi</a:t>
          </a:r>
          <a:endParaRPr lang="tr-TR" sz="2000" kern="1200" dirty="0"/>
        </a:p>
      </dsp:txBody>
      <dsp:txXfrm>
        <a:off x="436183" y="1028258"/>
        <a:ext cx="5645431" cy="532758"/>
      </dsp:txXfrm>
    </dsp:sp>
    <dsp:sp modelId="{68AC1C61-62B1-43E4-9456-6D6DC8A3C44D}">
      <dsp:nvSpPr>
        <dsp:cNvPr id="0" name=""/>
        <dsp:cNvSpPr/>
      </dsp:nvSpPr>
      <dsp:spPr>
        <a:xfrm>
          <a:off x="0" y="2201837"/>
          <a:ext cx="8147248" cy="504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E01E626-70C9-4FA5-9395-2AC80E45AA51}">
      <dsp:nvSpPr>
        <dsp:cNvPr id="0" name=""/>
        <dsp:cNvSpPr/>
      </dsp:nvSpPr>
      <dsp:spPr>
        <a:xfrm>
          <a:off x="407362" y="1906637"/>
          <a:ext cx="5703073" cy="5904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563" tIns="0" rIns="215563" bIns="0" numCol="1" spcCol="1270" anchor="ctr" anchorCtr="0">
          <a:noAutofit/>
        </a:bodyPr>
        <a:lstStyle/>
        <a:p>
          <a:pPr lvl="0" algn="l" defTabSz="889000">
            <a:lnSpc>
              <a:spcPct val="90000"/>
            </a:lnSpc>
            <a:spcBef>
              <a:spcPct val="0"/>
            </a:spcBef>
            <a:spcAft>
              <a:spcPct val="35000"/>
            </a:spcAft>
          </a:pPr>
          <a:r>
            <a:rPr lang="tr-TR" sz="2000" kern="1200" dirty="0" smtClean="0"/>
            <a:t>III. Okul Sütü Modülünün Tanıtılması</a:t>
          </a:r>
          <a:endParaRPr lang="tr-TR" sz="2000" kern="1200" dirty="0"/>
        </a:p>
      </dsp:txBody>
      <dsp:txXfrm>
        <a:off x="436183" y="1935458"/>
        <a:ext cx="5645431" cy="532758"/>
      </dsp:txXfrm>
    </dsp:sp>
    <dsp:sp modelId="{1C4D0DB8-98B6-40DA-B6DD-8FB084256957}">
      <dsp:nvSpPr>
        <dsp:cNvPr id="0" name=""/>
        <dsp:cNvSpPr/>
      </dsp:nvSpPr>
      <dsp:spPr>
        <a:xfrm>
          <a:off x="0" y="3109037"/>
          <a:ext cx="8147248" cy="504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C823AFB-B822-468A-B96E-760B53892DF4}">
      <dsp:nvSpPr>
        <dsp:cNvPr id="0" name=""/>
        <dsp:cNvSpPr/>
      </dsp:nvSpPr>
      <dsp:spPr>
        <a:xfrm>
          <a:off x="407362" y="2813837"/>
          <a:ext cx="5703073" cy="59040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563" tIns="0" rIns="215563" bIns="0" numCol="1" spcCol="1270" anchor="ctr" anchorCtr="0">
          <a:noAutofit/>
        </a:bodyPr>
        <a:lstStyle/>
        <a:p>
          <a:pPr lvl="0" algn="l" defTabSz="889000">
            <a:lnSpc>
              <a:spcPct val="90000"/>
            </a:lnSpc>
            <a:spcBef>
              <a:spcPct val="0"/>
            </a:spcBef>
            <a:spcAft>
              <a:spcPct val="35000"/>
            </a:spcAft>
          </a:pPr>
          <a:r>
            <a:rPr lang="tr-TR" sz="2000" kern="1200" dirty="0" smtClean="0"/>
            <a:t>IV. Türkiye Geneli Sayısal Değerlendirme</a:t>
          </a:r>
          <a:endParaRPr lang="tr-TR" sz="2000" kern="1200" dirty="0"/>
        </a:p>
      </dsp:txBody>
      <dsp:txXfrm>
        <a:off x="436183" y="2842658"/>
        <a:ext cx="5645431" cy="5327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429684" cy="470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tr-TR" sz="2800" kern="1200" dirty="0" smtClean="0"/>
        </a:p>
        <a:p>
          <a:pPr lvl="0" algn="just" defTabSz="1244600">
            <a:lnSpc>
              <a:spcPct val="90000"/>
            </a:lnSpc>
            <a:spcBef>
              <a:spcPct val="0"/>
            </a:spcBef>
            <a:spcAft>
              <a:spcPct val="35000"/>
            </a:spcAft>
          </a:pPr>
          <a:r>
            <a:rPr lang="tr-TR" sz="2800" kern="1200" dirty="0" smtClean="0"/>
            <a:t>İlçe milli eğitim müdürü başkanlığında </a:t>
          </a:r>
        </a:p>
        <a:p>
          <a:pPr lvl="0" algn="just" defTabSz="1244600">
            <a:lnSpc>
              <a:spcPct val="90000"/>
            </a:lnSpc>
            <a:spcBef>
              <a:spcPct val="0"/>
            </a:spcBef>
            <a:spcAft>
              <a:spcPct val="35000"/>
            </a:spcAft>
          </a:pPr>
          <a:r>
            <a:rPr lang="tr-TR" sz="2800" kern="1200" dirty="0" smtClean="0"/>
            <a:t>Temel Eğitimden sorumlu şube müdürü ve</a:t>
          </a:r>
        </a:p>
        <a:p>
          <a:pPr lvl="0" algn="just" defTabSz="1244600">
            <a:lnSpc>
              <a:spcPct val="90000"/>
            </a:lnSpc>
            <a:spcBef>
              <a:spcPct val="0"/>
            </a:spcBef>
            <a:spcAft>
              <a:spcPct val="35000"/>
            </a:spcAft>
          </a:pPr>
          <a:r>
            <a:rPr lang="tr-TR" sz="2800" kern="1200" dirty="0" smtClean="0"/>
            <a:t> Temel Eğitimde görevli şeften oluşur.</a:t>
          </a:r>
          <a:endParaRPr lang="tr-TR" sz="2800" b="1" u="sng" kern="1200" dirty="0" smtClean="0">
            <a:solidFill>
              <a:schemeClr val="bg1"/>
            </a:solidFill>
          </a:endParaRPr>
        </a:p>
        <a:p>
          <a:pPr lvl="0" defTabSz="1244600">
            <a:lnSpc>
              <a:spcPct val="90000"/>
            </a:lnSpc>
            <a:spcBef>
              <a:spcPct val="0"/>
            </a:spcBef>
            <a:spcAft>
              <a:spcPct val="35000"/>
            </a:spcAft>
          </a:pPr>
          <a:endParaRPr lang="tr-TR" sz="2400" kern="1200" dirty="0" smtClean="0"/>
        </a:p>
        <a:p>
          <a:pPr lvl="0" defTabSz="1244600">
            <a:lnSpc>
              <a:spcPct val="90000"/>
            </a:lnSpc>
            <a:spcBef>
              <a:spcPct val="0"/>
            </a:spcBef>
            <a:spcAft>
              <a:spcPct val="35000"/>
            </a:spcAft>
          </a:pPr>
          <a:r>
            <a:rPr lang="tr-TR" sz="2400" kern="1200" dirty="0" smtClean="0"/>
            <a:t> </a:t>
          </a:r>
          <a:endParaRPr lang="tr-TR" sz="2400" kern="1200" dirty="0"/>
        </a:p>
      </dsp:txBody>
      <dsp:txXfrm>
        <a:off x="137925" y="137925"/>
        <a:ext cx="8153834" cy="44332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8149" y="0"/>
          <a:ext cx="8349526" cy="470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1. İlçelerde programın yürütülmesini sağlamak,</a:t>
          </a:r>
        </a:p>
        <a:p>
          <a:pPr lvl="0" algn="just" defTabSz="1244600">
            <a:lnSpc>
              <a:spcPct val="90000"/>
            </a:lnSpc>
            <a:spcBef>
              <a:spcPct val="0"/>
            </a:spcBef>
            <a:spcAft>
              <a:spcPct val="35000"/>
            </a:spcAft>
          </a:pPr>
          <a:r>
            <a:rPr lang="tr-TR" sz="2800" kern="1200" dirty="0" smtClean="0"/>
            <a:t>2. Programın etkili bir şekilde devam ettirilebilmesi için sütün çocuklarda büyüme ve gelişmeye olan olumlu etkisinin vurgulanacağı yerel bilimsel çevre ve medya desteğiyle kamuoyunda farkındalık yaratacak şekilde tedbirler almak,</a:t>
          </a:r>
          <a:endParaRPr lang="tr-TR" sz="2800" b="1" u="sng" kern="1200" dirty="0" smtClean="0">
            <a:solidFill>
              <a:schemeClr val="bg1"/>
            </a:solidFill>
          </a:endParaRPr>
        </a:p>
        <a:p>
          <a:pPr lvl="0" defTabSz="1244600">
            <a:lnSpc>
              <a:spcPct val="90000"/>
            </a:lnSpc>
            <a:spcBef>
              <a:spcPct val="0"/>
            </a:spcBef>
            <a:spcAft>
              <a:spcPct val="35000"/>
            </a:spcAft>
          </a:pPr>
          <a:endParaRPr lang="tr-TR" sz="2400" kern="1200" dirty="0" smtClean="0"/>
        </a:p>
        <a:p>
          <a:pPr lvl="0" defTabSz="1244600">
            <a:lnSpc>
              <a:spcPct val="90000"/>
            </a:lnSpc>
            <a:spcBef>
              <a:spcPct val="0"/>
            </a:spcBef>
            <a:spcAft>
              <a:spcPct val="35000"/>
            </a:spcAft>
          </a:pPr>
          <a:r>
            <a:rPr lang="tr-TR" sz="2400" kern="1200" dirty="0" smtClean="0"/>
            <a:t> </a:t>
          </a:r>
          <a:endParaRPr lang="tr-TR" sz="2400" kern="1200" dirty="0"/>
        </a:p>
      </dsp:txBody>
      <dsp:txXfrm>
        <a:off x="146074" y="137925"/>
        <a:ext cx="8073676" cy="44332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8EB0C-76AB-48E3-9C11-8E4DD794BAFA}">
      <dsp:nvSpPr>
        <dsp:cNvPr id="0" name=""/>
        <dsp:cNvSpPr/>
      </dsp:nvSpPr>
      <dsp:spPr>
        <a:xfrm>
          <a:off x="0" y="0"/>
          <a:ext cx="8357676" cy="470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 defTabSz="1289050">
            <a:lnSpc>
              <a:spcPct val="90000"/>
            </a:lnSpc>
            <a:spcBef>
              <a:spcPct val="0"/>
            </a:spcBef>
            <a:spcAft>
              <a:spcPct val="35000"/>
            </a:spcAft>
          </a:pPr>
          <a:r>
            <a:rPr lang="tr-TR" sz="2900" kern="1200" dirty="0" smtClean="0"/>
            <a:t>3. Teknik şartnameye uygun olduğu halde, okulların kayıtlı öğrenci sayılarındaki değişiklik, öğrenci devamsızlığı, resmi tatil, hava koşulları, mahalli düzeyde eğitime geçici olarak ara verilmesi gibi çeşitli nedenlerle dağıtımı yapılamayan sütlerin, öncelik aynı okulda süt dağıtılmayan diğer günlerde olmak üzere veli izni olan öğrencilere ya da diğer kurumlardaki veli izni olan öğrencilere dağıtılmak suretiyle mahallinde değerlendirmesi hususunda İl Okul Sütü Komisyonunun onayını </a:t>
          </a:r>
          <a:r>
            <a:rPr lang="tr-TR" sz="2900" kern="1200" dirty="0" smtClean="0"/>
            <a:t>almak.</a:t>
          </a:r>
          <a:endParaRPr lang="tr-TR" sz="2900" kern="1200" dirty="0"/>
        </a:p>
      </dsp:txBody>
      <dsp:txXfrm>
        <a:off x="137925" y="137925"/>
        <a:ext cx="8081826" cy="443327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34E97-DC82-497D-B9F5-FEC9A62488ED}">
      <dsp:nvSpPr>
        <dsp:cNvPr id="0" name=""/>
        <dsp:cNvSpPr/>
      </dsp:nvSpPr>
      <dsp:spPr>
        <a:xfrm>
          <a:off x="0" y="0"/>
          <a:ext cx="8357676" cy="470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4.Program süresince oluşabilecek/oluşan her türlü aksaklık ve eksiklikle ilgili İl Okul Sütü Komisyonunu zamanında bilgilendirmek.</a:t>
          </a:r>
          <a:endParaRPr lang="tr-TR" sz="2800" kern="1200" dirty="0"/>
        </a:p>
      </dsp:txBody>
      <dsp:txXfrm>
        <a:off x="137925" y="137925"/>
        <a:ext cx="8081826" cy="44332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9685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solidFill>
              <a:schemeClr val="bg1"/>
            </a:solidFill>
          </a:endParaRPr>
        </a:p>
        <a:p>
          <a:pPr lvl="0" algn="l" defTabSz="1244600">
            <a:lnSpc>
              <a:spcPct val="90000"/>
            </a:lnSpc>
            <a:spcBef>
              <a:spcPct val="0"/>
            </a:spcBef>
            <a:spcAft>
              <a:spcPct val="35000"/>
            </a:spcAft>
          </a:pPr>
          <a:r>
            <a:rPr lang="tr-TR" sz="2800" kern="1200" dirty="0" smtClean="0"/>
            <a:t>1. İl Okul Sütü Komisyonunun sekretaryasını yürütmek,</a:t>
          </a:r>
        </a:p>
        <a:p>
          <a:pPr lvl="0" algn="l" defTabSz="1244600">
            <a:lnSpc>
              <a:spcPct val="90000"/>
            </a:lnSpc>
            <a:spcBef>
              <a:spcPct val="0"/>
            </a:spcBef>
            <a:spcAft>
              <a:spcPct val="35000"/>
            </a:spcAft>
          </a:pPr>
          <a:r>
            <a:rPr lang="tr-TR" sz="2800" kern="1200" dirty="0" smtClean="0"/>
            <a:t>2. Okul sütünün okullara ulaştırılmasının kontrolünü, uygun şartlarda korunmasını ve tüketimlerini sağlamak,(okul sütü modülü)</a:t>
          </a:r>
        </a:p>
        <a:p>
          <a:pPr lvl="0" algn="l" defTabSz="1244600">
            <a:lnSpc>
              <a:spcPct val="90000"/>
            </a:lnSpc>
            <a:spcBef>
              <a:spcPct val="0"/>
            </a:spcBef>
            <a:spcAft>
              <a:spcPct val="35000"/>
            </a:spcAft>
          </a:pPr>
          <a:r>
            <a:rPr lang="tr-TR" sz="2800" kern="1200" dirty="0" smtClean="0"/>
            <a:t>3. İlçe Millî Eğitim Müdürleri ve süt dağıtılacak okul müdürlerine eğitim verilmesini sağlamak</a:t>
          </a:r>
          <a:r>
            <a:rPr lang="tr-TR" sz="2400" kern="1200" dirty="0" smtClean="0"/>
            <a:t>,</a:t>
          </a:r>
        </a:p>
      </dsp:txBody>
      <dsp:txXfrm>
        <a:off x="145524" y="145524"/>
        <a:ext cx="7938552" cy="46775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853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kern="1200" dirty="0" smtClean="0"/>
        </a:p>
        <a:p>
          <a:pPr lvl="0" algn="just" defTabSz="1244600">
            <a:lnSpc>
              <a:spcPct val="90000"/>
            </a:lnSpc>
            <a:spcBef>
              <a:spcPct val="0"/>
            </a:spcBef>
            <a:spcAft>
              <a:spcPct val="35000"/>
            </a:spcAft>
          </a:pPr>
          <a:r>
            <a:rPr lang="tr-TR" sz="2800" kern="1200" dirty="0" smtClean="0"/>
            <a:t>4. Okul Sütü Modülü üzerinden alınacak , İl Okul Sütü Komisyonunca aylık olarak  düzenlenecek valilik onaylı Mal Muayene ve Kabul Komisyonu Raporunu </a:t>
          </a:r>
          <a:r>
            <a:rPr lang="tr-TR" sz="2800" kern="1200" dirty="0" smtClean="0">
              <a:hlinkClick xmlns:r="http://schemas.openxmlformats.org/officeDocument/2006/relationships" r:id="rId1" action="ppaction://hlinkfile"/>
            </a:rPr>
            <a:t>(Ek-1), </a:t>
          </a:r>
          <a:r>
            <a:rPr lang="tr-TR" sz="2800" kern="1200" dirty="0" smtClean="0"/>
            <a:t>takip eden ayın beşinci işgününe kadar yükleniciye bildirmek,</a:t>
          </a:r>
        </a:p>
        <a:p>
          <a:pPr lvl="0" algn="just" defTabSz="1244600">
            <a:lnSpc>
              <a:spcPct val="90000"/>
            </a:lnSpc>
            <a:spcBef>
              <a:spcPct val="0"/>
            </a:spcBef>
            <a:spcAft>
              <a:spcPct val="35000"/>
            </a:spcAft>
          </a:pPr>
          <a:r>
            <a:rPr lang="tr-TR" sz="2800" kern="1200" dirty="0" smtClean="0"/>
            <a:t>5. Yüklenicilerin itirazını, 4734 sayılı Kamu İhale Kanunu ve ilgili mevzuatına göre değerlendirerek mutabakat sağlamak,</a:t>
          </a:r>
        </a:p>
      </dsp:txBody>
      <dsp:txXfrm>
        <a:off x="142144" y="142144"/>
        <a:ext cx="7945312" cy="456884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061598" cy="49685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6. İtiraz konusu kesinleşen Mal Muayene ve Kabul Komisyonu raporunu en kısa sürede Gıda, Tarım ve Hayvancılık Bakanlığına göndermek,</a:t>
          </a:r>
        </a:p>
        <a:p>
          <a:pPr lvl="0" algn="just" defTabSz="1244600">
            <a:lnSpc>
              <a:spcPct val="90000"/>
            </a:lnSpc>
            <a:spcBef>
              <a:spcPct val="0"/>
            </a:spcBef>
            <a:spcAft>
              <a:spcPct val="35000"/>
            </a:spcAft>
          </a:pPr>
          <a:r>
            <a:rPr lang="tr-TR" sz="2800" kern="1200" dirty="0" smtClean="0"/>
            <a:t>7. Programla ilgili eğitim çalışmalarını koordine etmek ve bu çalışmalarda görev almak,</a:t>
          </a:r>
        </a:p>
        <a:p>
          <a:pPr lvl="0" algn="just" defTabSz="1244600">
            <a:lnSpc>
              <a:spcPct val="90000"/>
            </a:lnSpc>
            <a:spcBef>
              <a:spcPct val="0"/>
            </a:spcBef>
            <a:spcAft>
              <a:spcPct val="35000"/>
            </a:spcAft>
          </a:pPr>
          <a:r>
            <a:rPr lang="tr-TR" sz="2800" kern="1200" dirty="0" smtClean="0"/>
            <a:t>8. Program süresince öğrenci gelişimlerine yönelik çalışmalarda Halk Sağlığı Müdürlüğü ile koordinasyon içerisinde çalışmaktır. </a:t>
          </a:r>
        </a:p>
        <a:p>
          <a:pPr lvl="0" algn="just" defTabSz="1244600">
            <a:lnSpc>
              <a:spcPct val="90000"/>
            </a:lnSpc>
            <a:spcBef>
              <a:spcPct val="0"/>
            </a:spcBef>
            <a:spcAft>
              <a:spcPct val="35000"/>
            </a:spcAft>
          </a:pPr>
          <a:r>
            <a:rPr lang="tr-TR" sz="2800" kern="1200" dirty="0" smtClean="0"/>
            <a:t>(Geri dönüşüm –çevre temizliği)</a:t>
          </a:r>
          <a:endParaRPr lang="tr-TR" sz="2800" kern="1200" dirty="0"/>
        </a:p>
      </dsp:txBody>
      <dsp:txXfrm>
        <a:off x="145524" y="145524"/>
        <a:ext cx="7770550" cy="467750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1. Programın okullarda uygulanmasının takip ve kontrolünü yapmak,</a:t>
          </a:r>
        </a:p>
        <a:p>
          <a:pPr lvl="0" algn="just" defTabSz="1244600">
            <a:lnSpc>
              <a:spcPct val="90000"/>
            </a:lnSpc>
            <a:spcBef>
              <a:spcPct val="0"/>
            </a:spcBef>
            <a:spcAft>
              <a:spcPct val="35000"/>
            </a:spcAft>
          </a:pPr>
          <a:r>
            <a:rPr lang="tr-TR" sz="2800" kern="1200" dirty="0" smtClean="0"/>
            <a:t>2. Aylık İlçe İcmalini </a:t>
          </a:r>
          <a:r>
            <a:rPr lang="tr-TR" sz="2800" u="none" kern="1200" dirty="0" smtClean="0">
              <a:hlinkClick xmlns:r="http://schemas.openxmlformats.org/officeDocument/2006/relationships" r:id="rId1" action="ppaction://hlinkfile"/>
            </a:rPr>
            <a:t>(Ek-2) </a:t>
          </a:r>
          <a:r>
            <a:rPr lang="tr-TR" sz="2800" kern="1200" dirty="0" smtClean="0"/>
            <a:t>İl Millî Eğitim Müdürlüğüne göndermek,</a:t>
          </a:r>
        </a:p>
        <a:p>
          <a:pPr lvl="0" algn="just" defTabSz="1244600">
            <a:lnSpc>
              <a:spcPct val="90000"/>
            </a:lnSpc>
            <a:spcBef>
              <a:spcPct val="0"/>
            </a:spcBef>
            <a:spcAft>
              <a:spcPct val="35000"/>
            </a:spcAft>
          </a:pPr>
          <a:r>
            <a:rPr lang="tr-TR" sz="2800" kern="1200" dirty="0" smtClean="0"/>
            <a:t>3. İlçelerde, programla ilgili eğitim çalışmalarını koordine etmek ve görev almaktır. </a:t>
          </a:r>
          <a:endParaRPr lang="tr-TR" sz="2800" kern="1200" dirty="0"/>
        </a:p>
      </dsp:txBody>
      <dsp:txXfrm>
        <a:off x="132561" y="132561"/>
        <a:ext cx="7964478" cy="426084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9971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solidFill>
              <a:schemeClr val="bg1"/>
            </a:solidFill>
          </a:endParaRPr>
        </a:p>
        <a:p>
          <a:pPr lvl="0" algn="just" defTabSz="1244600">
            <a:lnSpc>
              <a:spcPct val="90000"/>
            </a:lnSpc>
            <a:spcBef>
              <a:spcPct val="0"/>
            </a:spcBef>
            <a:spcAft>
              <a:spcPct val="35000"/>
            </a:spcAft>
          </a:pPr>
          <a:r>
            <a:rPr lang="tr-TR" sz="2800" kern="1200" dirty="0" smtClean="0"/>
            <a:t>1. Okul Sütü Kabul Komisyonunu oluşturmak,</a:t>
          </a:r>
        </a:p>
        <a:p>
          <a:pPr lvl="0" algn="just" defTabSz="1244600">
            <a:lnSpc>
              <a:spcPct val="90000"/>
            </a:lnSpc>
            <a:spcBef>
              <a:spcPct val="0"/>
            </a:spcBef>
            <a:spcAft>
              <a:spcPct val="35000"/>
            </a:spcAft>
          </a:pPr>
          <a:r>
            <a:rPr lang="tr-TR" sz="2800" kern="1200" dirty="0" smtClean="0"/>
            <a:t>2. Afişlerin, öğrencilerin görebileceği uygun yerlere asılmasını ve program süresince asılı kalmasını sağlamak,</a:t>
          </a:r>
        </a:p>
        <a:p>
          <a:pPr lvl="0" algn="just" defTabSz="1244600">
            <a:lnSpc>
              <a:spcPct val="90000"/>
            </a:lnSpc>
            <a:spcBef>
              <a:spcPct val="0"/>
            </a:spcBef>
            <a:spcAft>
              <a:spcPct val="35000"/>
            </a:spcAft>
          </a:pPr>
          <a:r>
            <a:rPr lang="tr-TR" sz="2800" kern="1200" dirty="0" smtClean="0"/>
            <a:t>3. Öğretmen ve öğrencilere program konusunda eğitim verilmesini ve hazırlanan eğitim materyallerinin öğrencilere sunulmasını sağlamak,</a:t>
          </a:r>
        </a:p>
        <a:p>
          <a:pPr lvl="0" algn="just" defTabSz="1244600">
            <a:lnSpc>
              <a:spcPct val="90000"/>
            </a:lnSpc>
            <a:spcBef>
              <a:spcPct val="0"/>
            </a:spcBef>
            <a:spcAft>
              <a:spcPct val="35000"/>
            </a:spcAft>
          </a:pPr>
          <a:r>
            <a:rPr lang="tr-TR" sz="2800" kern="1200" dirty="0" smtClean="0"/>
            <a:t>  </a:t>
          </a:r>
          <a:endParaRPr lang="tr-TR" sz="2800" kern="1200" dirty="0"/>
        </a:p>
      </dsp:txBody>
      <dsp:txXfrm>
        <a:off x="146362" y="146362"/>
        <a:ext cx="7936876" cy="470442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632521" cy="43204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endParaRPr lang="tr-TR" sz="2800" kern="1200" dirty="0" smtClean="0"/>
        </a:p>
        <a:p>
          <a:pPr lvl="0" algn="just" defTabSz="1244600">
            <a:lnSpc>
              <a:spcPct val="90000"/>
            </a:lnSpc>
            <a:spcBef>
              <a:spcPct val="0"/>
            </a:spcBef>
            <a:spcAft>
              <a:spcPct val="35000"/>
            </a:spcAft>
          </a:pPr>
          <a:endParaRPr lang="tr-TR" sz="2800" kern="1200" dirty="0" smtClean="0"/>
        </a:p>
        <a:p>
          <a:pPr lvl="0" algn="just" defTabSz="1244600">
            <a:lnSpc>
              <a:spcPct val="90000"/>
            </a:lnSpc>
            <a:spcBef>
              <a:spcPct val="0"/>
            </a:spcBef>
            <a:spcAft>
              <a:spcPct val="35000"/>
            </a:spcAft>
          </a:pPr>
          <a:r>
            <a:rPr lang="tr-TR" sz="2800" kern="1200" dirty="0" smtClean="0"/>
            <a:t>4. Program hakkında velileri bilgilendirmek, süt dağıtımı öncesinde Okul Sütü Dağıtımı İzin Formunun </a:t>
          </a:r>
          <a:r>
            <a:rPr lang="tr-TR" sz="2800" kern="1200" dirty="0" smtClean="0">
              <a:hlinkClick xmlns:r="http://schemas.openxmlformats.org/officeDocument/2006/relationships" r:id="rId1" action="ppaction://hlinkfile"/>
            </a:rPr>
            <a:t>(Ek-3) </a:t>
          </a:r>
          <a:r>
            <a:rPr lang="tr-TR" sz="2800" kern="1200" dirty="0" smtClean="0"/>
            <a:t>veliler tarafından doldurularak Okul Sütü Modülüne işlenmesini sağlamak, </a:t>
          </a:r>
          <a:r>
            <a:rPr lang="tr-TR" sz="2800" kern="1200" dirty="0" smtClean="0"/>
            <a:t>(http://okulsutu.meb.gov.tr)</a:t>
          </a:r>
          <a:endParaRPr lang="tr-TR" sz="2800" kern="1200" dirty="0" smtClean="0"/>
        </a:p>
        <a:p>
          <a:pPr lvl="0" algn="just" defTabSz="1244600">
            <a:lnSpc>
              <a:spcPct val="90000"/>
            </a:lnSpc>
            <a:spcBef>
              <a:spcPct val="0"/>
            </a:spcBef>
            <a:spcAft>
              <a:spcPct val="35000"/>
            </a:spcAft>
          </a:pPr>
          <a:r>
            <a:rPr lang="tr-TR" sz="2800" kern="1200" dirty="0" smtClean="0"/>
            <a:t>5. Okulda süt içim zamanını belirlemek, öğretmen kontrolünde içilmesini sağlamak,</a:t>
          </a:r>
        </a:p>
        <a:p>
          <a:pPr lvl="0" algn="just" defTabSz="1244600">
            <a:lnSpc>
              <a:spcPct val="90000"/>
            </a:lnSpc>
            <a:spcBef>
              <a:spcPct val="0"/>
            </a:spcBef>
            <a:spcAft>
              <a:spcPct val="35000"/>
            </a:spcAft>
          </a:pPr>
          <a:endParaRPr lang="tr-TR" sz="2800" kern="1200" dirty="0" smtClean="0"/>
        </a:p>
        <a:p>
          <a:pPr lvl="0" algn="just" defTabSz="1244600">
            <a:lnSpc>
              <a:spcPct val="90000"/>
            </a:lnSpc>
            <a:spcBef>
              <a:spcPct val="0"/>
            </a:spcBef>
            <a:spcAft>
              <a:spcPct val="35000"/>
            </a:spcAft>
          </a:pPr>
          <a:endParaRPr lang="tr-TR" sz="2800" i="1" kern="1200" dirty="0" smtClean="0">
            <a:solidFill>
              <a:srgbClr val="FF0000"/>
            </a:solidFill>
          </a:endParaRPr>
        </a:p>
      </dsp:txBody>
      <dsp:txXfrm>
        <a:off x="126543" y="126543"/>
        <a:ext cx="8379435" cy="4067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401080" cy="4997152"/>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tr-TR" sz="2400" kern="1200" dirty="0" smtClean="0"/>
            <a:t>HUKUKİ DAYANAK:</a:t>
          </a:r>
        </a:p>
        <a:p>
          <a:pPr lvl="0" algn="just" defTabSz="1066800">
            <a:lnSpc>
              <a:spcPct val="90000"/>
            </a:lnSpc>
            <a:spcBef>
              <a:spcPct val="0"/>
            </a:spcBef>
            <a:spcAft>
              <a:spcPct val="35000"/>
            </a:spcAft>
          </a:pPr>
          <a:r>
            <a:rPr lang="tr-TR" sz="2400" kern="1200" dirty="0" smtClean="0"/>
            <a:t>Okul Sütü Programı Uygulama Esasları Hakkındaki 17.08.2013 Tarih ve 28738 sayılı Resmi Gazetede Yayımlanan 2013/5171 Sayılı Bakanlar Kurulu Kararı ve</a:t>
          </a:r>
        </a:p>
        <a:p>
          <a:pPr lvl="0" algn="just" defTabSz="1066800">
            <a:lnSpc>
              <a:spcPct val="90000"/>
            </a:lnSpc>
            <a:spcBef>
              <a:spcPct val="0"/>
            </a:spcBef>
            <a:spcAft>
              <a:spcPct val="35000"/>
            </a:spcAft>
          </a:pPr>
          <a:r>
            <a:rPr lang="tr-TR" sz="2400" kern="1200" dirty="0" smtClean="0"/>
            <a:t> 10.09.2014  tarih ve 29115 sayılı Resmi Gazetede Yayımlanan Okul Sütü Programı Uygulama Tebliği (Tebliğ No: 2014/41) doğrultusunda uygulanacaktır.  </a:t>
          </a:r>
        </a:p>
      </dsp:txBody>
      <dsp:txXfrm>
        <a:off x="146362" y="146362"/>
        <a:ext cx="8108356" cy="470442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401080" cy="492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6. Herhangi bir öğrencide süt içimi sonrası bulantı, kusma, ishal gibi rahatsızlıkların gelişmesi durumunda öğrencinin okul idaresi tarafından en yakın sağlık kuruluşuna intikalini sağlamak, velisini bilgilendirmek ve sınıf öğretmeni tarafından “Süt İçilmesi Sonrası Oluşan Şikayet Formu’nun” </a:t>
          </a:r>
          <a:r>
            <a:rPr lang="tr-TR" sz="2800" kern="1200" dirty="0" smtClean="0">
              <a:hlinkClick xmlns:r="http://schemas.openxmlformats.org/officeDocument/2006/relationships" r:id="rId1" action="ppaction://hlinkfile"/>
            </a:rPr>
            <a:t>(Ek- 4) </a:t>
          </a:r>
          <a:r>
            <a:rPr lang="tr-TR" sz="2800" kern="1200" dirty="0" smtClean="0"/>
            <a:t>gününde doldurulmasını sağlamak,  </a:t>
          </a:r>
        </a:p>
      </dsp:txBody>
      <dsp:txXfrm>
        <a:off x="144253" y="144253"/>
        <a:ext cx="8112574" cy="463663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925144"/>
        </a:xfrm>
        <a:prstGeom prst="roundRect">
          <a:avLst>
            <a:gd name="adj" fmla="val 10000"/>
          </a:avLst>
        </a:prstGeom>
        <a:solidFill>
          <a:schemeClr val="accent1">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kern="1200" dirty="0" smtClean="0"/>
        </a:p>
        <a:p>
          <a:pPr lvl="0" algn="just" defTabSz="1244600">
            <a:lnSpc>
              <a:spcPct val="90000"/>
            </a:lnSpc>
            <a:spcBef>
              <a:spcPct val="0"/>
            </a:spcBef>
            <a:spcAft>
              <a:spcPct val="35000"/>
            </a:spcAft>
          </a:pPr>
          <a:r>
            <a:rPr lang="tr-TR" sz="2800" kern="1200" dirty="0" smtClean="0"/>
            <a:t>7. </a:t>
          </a:r>
          <a:r>
            <a:rPr lang="tr-TR" sz="2800" u="none" kern="1200" dirty="0" smtClean="0"/>
            <a:t>Karşılaşılan sorunları </a:t>
          </a:r>
          <a:r>
            <a:rPr lang="tr-TR" sz="2800" u="sng" kern="1200" dirty="0" smtClean="0"/>
            <a:t>İl Okul Sütü Komisyonuna </a:t>
          </a:r>
          <a:r>
            <a:rPr lang="tr-TR" sz="2800" u="none" kern="1200" dirty="0" smtClean="0"/>
            <a:t>iletmek (teslim, ulaşım, ürün niteliği ile ilgili vb. diğer sorunlar) </a:t>
          </a:r>
        </a:p>
        <a:p>
          <a:pPr lvl="0" algn="just" defTabSz="1244600">
            <a:lnSpc>
              <a:spcPct val="90000"/>
            </a:lnSpc>
            <a:spcBef>
              <a:spcPct val="0"/>
            </a:spcBef>
            <a:spcAft>
              <a:spcPct val="35000"/>
            </a:spcAft>
          </a:pPr>
          <a:r>
            <a:rPr lang="tr-TR" sz="2800" kern="1200" dirty="0" smtClean="0"/>
            <a:t>8. Programla ilgili eğitim sunumlarının, sık sorulan soruların ve diğer konuların içinde yer aldığı www.</a:t>
          </a:r>
          <a:r>
            <a:rPr lang="tr-TR" sz="2800" kern="1200" dirty="0" err="1" smtClean="0"/>
            <a:t>okulsutu</a:t>
          </a:r>
          <a:r>
            <a:rPr lang="tr-TR" sz="2800" kern="1200" dirty="0" smtClean="0"/>
            <a:t>.com web sayfasına yönlendirerek yararlanmalarını sağlamak,</a:t>
          </a:r>
          <a:endParaRPr lang="tr-TR" sz="2800" kern="1200" dirty="0"/>
        </a:p>
      </dsp:txBody>
      <dsp:txXfrm>
        <a:off x="144253" y="144253"/>
        <a:ext cx="7941094" cy="463663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9971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solidFill>
              <a:schemeClr val="bg1"/>
            </a:solidFill>
          </a:endParaRPr>
        </a:p>
        <a:p>
          <a:pPr lvl="0" algn="l" defTabSz="1244600">
            <a:lnSpc>
              <a:spcPct val="90000"/>
            </a:lnSpc>
            <a:spcBef>
              <a:spcPct val="0"/>
            </a:spcBef>
            <a:spcAft>
              <a:spcPct val="35000"/>
            </a:spcAft>
          </a:pPr>
          <a:r>
            <a:rPr lang="tr-TR" sz="2400" u="none" kern="1200" dirty="0" smtClean="0"/>
            <a:t>9</a:t>
          </a:r>
          <a:r>
            <a:rPr lang="tr-TR" sz="2800" u="none" kern="1200" dirty="0" smtClean="0"/>
            <a:t>. Teknik Şartnameye uygun olarak okul sütünün muhafazası ve depolanması için gerekli tedbirleri almak, güvenli, serin, kuru ve güneş almayan yer temin etmek,  kış aylarında sütün  donmaması için gerekli  tedbirleri almak,</a:t>
          </a:r>
        </a:p>
        <a:p>
          <a:pPr lvl="0" algn="l" defTabSz="1244600">
            <a:lnSpc>
              <a:spcPct val="90000"/>
            </a:lnSpc>
            <a:spcBef>
              <a:spcPct val="0"/>
            </a:spcBef>
            <a:spcAft>
              <a:spcPct val="35000"/>
            </a:spcAft>
          </a:pPr>
          <a:endParaRPr lang="tr-TR" sz="2800" u="none" kern="1200" dirty="0" smtClean="0"/>
        </a:p>
        <a:p>
          <a:pPr lvl="0" algn="l" defTabSz="1244600">
            <a:lnSpc>
              <a:spcPct val="90000"/>
            </a:lnSpc>
            <a:spcBef>
              <a:spcPct val="0"/>
            </a:spcBef>
            <a:spcAft>
              <a:spcPct val="35000"/>
            </a:spcAft>
          </a:pPr>
          <a:r>
            <a:rPr lang="tr-TR" sz="2800" u="none" kern="1200" dirty="0" smtClean="0"/>
            <a:t>Not: Okul icmalleri ay sonu itibariyle çıktı alınıp imzalandıktan sonra muhafaza edilecektir.</a:t>
          </a:r>
        </a:p>
      </dsp:txBody>
      <dsp:txXfrm>
        <a:off x="146362" y="146362"/>
        <a:ext cx="7936876" cy="470442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58204" cy="4925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kern="1200" dirty="0" smtClean="0"/>
            <a:t> </a:t>
          </a:r>
          <a:endParaRPr lang="tr-TR" sz="2800" b="1" u="sng" kern="1200" dirty="0" smtClean="0"/>
        </a:p>
        <a:p>
          <a:pPr lvl="0" algn="just" defTabSz="1244600">
            <a:lnSpc>
              <a:spcPct val="90000"/>
            </a:lnSpc>
            <a:spcBef>
              <a:spcPct val="0"/>
            </a:spcBef>
            <a:spcAft>
              <a:spcPct val="35000"/>
            </a:spcAft>
          </a:pPr>
          <a:r>
            <a:rPr lang="tr-TR" sz="2800" kern="1200" dirty="0" smtClean="0"/>
            <a:t>1- Okullarda okul müdürü başkanlığında bir müdür yardımcısı, en az bir öğretmen ve okul aile birliği başkanı veya üyelerinin birinin katılımıyla,</a:t>
          </a:r>
        </a:p>
        <a:p>
          <a:pPr lvl="0" algn="just" defTabSz="1244600">
            <a:lnSpc>
              <a:spcPct val="90000"/>
            </a:lnSpc>
            <a:spcBef>
              <a:spcPct val="0"/>
            </a:spcBef>
            <a:spcAft>
              <a:spcPct val="35000"/>
            </a:spcAft>
          </a:pPr>
          <a:r>
            <a:rPr lang="tr-TR" sz="2800" kern="1200" dirty="0" smtClean="0"/>
            <a:t>2- Teknik Şartname doğrultusunda birleştirilmiş sınıflı  ilköğretim okullarında müdür yetkili öğretmenin başkanlığında iki öğretmenden; öğretmen sayısı yetersiz olması durumunda, muhtar veya azalardan birinin katılımıyla en az üç kişilik “Okul Sütü Kabul Komisyonu” oluşturulur.</a:t>
          </a:r>
          <a:endParaRPr lang="tr-TR" sz="2800" kern="1200" dirty="0"/>
        </a:p>
      </dsp:txBody>
      <dsp:txXfrm>
        <a:off x="144253" y="144253"/>
        <a:ext cx="7969698" cy="463663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1563" cy="47811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p>
        <a:p>
          <a:pPr lvl="0" algn="just" defTabSz="1244600">
            <a:lnSpc>
              <a:spcPct val="90000"/>
            </a:lnSpc>
            <a:spcBef>
              <a:spcPct val="0"/>
            </a:spcBef>
            <a:spcAft>
              <a:spcPct val="35000"/>
            </a:spcAft>
          </a:pPr>
          <a:r>
            <a:rPr lang="tr-TR" sz="2800" kern="1200" dirty="0" smtClean="0"/>
            <a:t>1. İl Okul Sütü Komisyonları kontrolünde gelen okul sütlerini teslim alarak modüle girmek ve Şartnameye göre  </a:t>
          </a:r>
          <a:r>
            <a:rPr lang="tr-TR" sz="2800" kern="1200" dirty="0" smtClean="0">
              <a:solidFill>
                <a:srgbClr val="FF0000"/>
              </a:solidFill>
            </a:rPr>
            <a:t>sistemden alınacak </a:t>
          </a:r>
          <a:r>
            <a:rPr lang="tr-TR" sz="2800" kern="1200" dirty="0" smtClean="0">
              <a:hlinkClick xmlns:r="http://schemas.openxmlformats.org/officeDocument/2006/relationships" r:id="rId1" action="ppaction://hlinkfile"/>
            </a:rPr>
            <a:t>(Ek- 6 ) </a:t>
          </a:r>
          <a:r>
            <a:rPr lang="tr-TR" sz="2800" kern="1200" dirty="0" smtClean="0"/>
            <a:t>Tutanak belgesini firma yetkilisi ile birlikte mutabakat sağlayarak imzalamak.</a:t>
          </a:r>
        </a:p>
        <a:p>
          <a:pPr lvl="0" algn="just" defTabSz="1244600">
            <a:lnSpc>
              <a:spcPct val="90000"/>
            </a:lnSpc>
            <a:spcBef>
              <a:spcPct val="0"/>
            </a:spcBef>
            <a:spcAft>
              <a:spcPct val="35000"/>
            </a:spcAft>
          </a:pPr>
          <a:r>
            <a:rPr lang="tr-TR" sz="2800" kern="1200" dirty="0" smtClean="0"/>
            <a:t>2. Okul sütleri teslim alınmadan  ve öğrencilere dağıtılmadan önce Teknik Şartnameye göre  fiziksel kontrolleri yapmak:</a:t>
          </a:r>
        </a:p>
        <a:p>
          <a:pPr lvl="0" algn="l" defTabSz="1244600">
            <a:lnSpc>
              <a:spcPct val="90000"/>
            </a:lnSpc>
            <a:spcBef>
              <a:spcPct val="0"/>
            </a:spcBef>
            <a:spcAft>
              <a:spcPct val="35000"/>
            </a:spcAft>
          </a:pPr>
          <a:endParaRPr lang="tr-TR" sz="2800" kern="1200" dirty="0" smtClean="0"/>
        </a:p>
      </dsp:txBody>
      <dsp:txXfrm>
        <a:off x="140034" y="140034"/>
        <a:ext cx="7941495" cy="450106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p>
        <a:p>
          <a:pPr lvl="0" algn="just" defTabSz="1244600">
            <a:lnSpc>
              <a:spcPct val="90000"/>
            </a:lnSpc>
            <a:spcBef>
              <a:spcPct val="0"/>
            </a:spcBef>
            <a:spcAft>
              <a:spcPct val="35000"/>
            </a:spcAft>
          </a:pPr>
          <a:r>
            <a:rPr lang="tr-TR" sz="2800" b="0" u="none" kern="1200" dirty="0" smtClean="0"/>
            <a:t>Teknik Şartnameye göre;</a:t>
          </a:r>
        </a:p>
        <a:p>
          <a:pPr lvl="0" algn="just" defTabSz="1244600">
            <a:lnSpc>
              <a:spcPct val="90000"/>
            </a:lnSpc>
            <a:spcBef>
              <a:spcPct val="0"/>
            </a:spcBef>
            <a:spcAft>
              <a:spcPct val="35000"/>
            </a:spcAft>
          </a:pPr>
          <a:r>
            <a:rPr lang="tr-TR" sz="2800" kern="1200" dirty="0" smtClean="0"/>
            <a:t>•  Birim ambalajlarda akma ve/veya sızma görülmeyecektir.</a:t>
          </a:r>
        </a:p>
        <a:p>
          <a:pPr lvl="0" algn="just" defTabSz="1244600">
            <a:lnSpc>
              <a:spcPct val="90000"/>
            </a:lnSpc>
            <a:spcBef>
              <a:spcPct val="0"/>
            </a:spcBef>
            <a:spcAft>
              <a:spcPct val="35000"/>
            </a:spcAft>
          </a:pPr>
          <a:r>
            <a:rPr lang="tr-TR" sz="2800" kern="1200" dirty="0" smtClean="0"/>
            <a:t>•  Birim ambalajlar, kapatılmış olacaktır.</a:t>
          </a:r>
        </a:p>
        <a:p>
          <a:pPr lvl="0" algn="just" defTabSz="1244600">
            <a:lnSpc>
              <a:spcPct val="90000"/>
            </a:lnSpc>
            <a:spcBef>
              <a:spcPct val="0"/>
            </a:spcBef>
            <a:spcAft>
              <a:spcPct val="35000"/>
            </a:spcAft>
          </a:pPr>
          <a:r>
            <a:rPr lang="tr-TR" sz="2800" kern="1200" dirty="0" smtClean="0"/>
            <a:t>• Birim ambalajlar, delinmiş ve/veya yırtılmış olmayacaktır.</a:t>
          </a:r>
        </a:p>
        <a:p>
          <a:pPr lvl="0" algn="just" defTabSz="1244600">
            <a:lnSpc>
              <a:spcPct val="90000"/>
            </a:lnSpc>
            <a:spcBef>
              <a:spcPct val="0"/>
            </a:spcBef>
            <a:spcAft>
              <a:spcPct val="35000"/>
            </a:spcAft>
          </a:pPr>
          <a:r>
            <a:rPr lang="tr-TR" sz="2800" kern="1200" dirty="0" smtClean="0"/>
            <a:t>• Birim ambalajlar, </a:t>
          </a:r>
          <a:r>
            <a:rPr lang="tr-TR" sz="2800" kern="1200" dirty="0" err="1" smtClean="0"/>
            <a:t>bombaj</a:t>
          </a:r>
          <a:r>
            <a:rPr lang="tr-TR" sz="2800" kern="1200" dirty="0" smtClean="0"/>
            <a:t> yapmış olmayacaktır.</a:t>
          </a:r>
        </a:p>
      </dsp:txBody>
      <dsp:txXfrm>
        <a:off x="132561" y="132561"/>
        <a:ext cx="7964478" cy="426084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853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p>
        <a:p>
          <a:pPr lvl="0" algn="just" defTabSz="1244600">
            <a:lnSpc>
              <a:spcPct val="90000"/>
            </a:lnSpc>
            <a:spcBef>
              <a:spcPct val="0"/>
            </a:spcBef>
            <a:spcAft>
              <a:spcPct val="35000"/>
            </a:spcAft>
          </a:pPr>
          <a:r>
            <a:rPr lang="tr-TR" sz="2800" kern="1200" dirty="0" smtClean="0"/>
            <a:t>3. Yüklenicilerin teslim etmek üzere getirdikleri okul sütlerinin istiflenmesine refakat etmek,</a:t>
          </a:r>
        </a:p>
        <a:p>
          <a:pPr lvl="0" algn="just" defTabSz="1244600">
            <a:lnSpc>
              <a:spcPct val="90000"/>
            </a:lnSpc>
            <a:spcBef>
              <a:spcPct val="0"/>
            </a:spcBef>
            <a:spcAft>
              <a:spcPct val="35000"/>
            </a:spcAft>
          </a:pPr>
          <a:r>
            <a:rPr lang="tr-TR" sz="2800" kern="1200" dirty="0" smtClean="0"/>
            <a:t>4. Okul sütlerini ulaşım, hava koşulları ve diğer sebepler dikkate alınarak 6 günden fazla miktarlarda da teslim almak</a:t>
          </a:r>
          <a:r>
            <a:rPr lang="tr-TR" sz="2400" kern="1200" dirty="0" smtClean="0"/>
            <a:t>,</a:t>
          </a:r>
        </a:p>
      </dsp:txBody>
      <dsp:txXfrm>
        <a:off x="142144" y="142144"/>
        <a:ext cx="7945312" cy="456884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853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p>
        <a:p>
          <a:pPr lvl="0" algn="just" defTabSz="1244600">
            <a:lnSpc>
              <a:spcPct val="90000"/>
            </a:lnSpc>
            <a:spcBef>
              <a:spcPct val="0"/>
            </a:spcBef>
            <a:spcAft>
              <a:spcPct val="35000"/>
            </a:spcAft>
          </a:pPr>
          <a:r>
            <a:rPr lang="tr-TR" sz="2800" kern="1200" dirty="0" smtClean="0"/>
            <a:t>5. Teslim alınan okul sütlerinin her bir partisinin farklı kolilerinden toplam 5 adet açılmamış okul sütü kutusunu numune almak, tüketimi takip eden 72 saat süresince saklamak. Bu süre sonunda analiz gerektirmeyen durumlarda numuneleri program kapsamında dağıtmak. (Okul Müdürlüklerince alınan numuneler okul icmallerine dahil edilecektir.)</a:t>
          </a:r>
        </a:p>
      </dsp:txBody>
      <dsp:txXfrm>
        <a:off x="142144" y="142144"/>
        <a:ext cx="7945312" cy="456884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075240" cy="5328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p>
        <a:p>
          <a:pPr lvl="0" algn="just" defTabSz="1244600">
            <a:lnSpc>
              <a:spcPct val="90000"/>
            </a:lnSpc>
            <a:spcBef>
              <a:spcPct val="0"/>
            </a:spcBef>
            <a:spcAft>
              <a:spcPct val="35000"/>
            </a:spcAft>
          </a:pPr>
          <a:r>
            <a:rPr lang="tr-TR" sz="2800" u="none" kern="1200" dirty="0" smtClean="0"/>
            <a:t>6. Okul sütlerinin öğrencilere dağıtımından önce 2. Maddedeki kontrolleri yapmak,</a:t>
          </a:r>
        </a:p>
        <a:p>
          <a:pPr lvl="0" algn="just" defTabSz="1244600">
            <a:lnSpc>
              <a:spcPct val="90000"/>
            </a:lnSpc>
            <a:spcBef>
              <a:spcPct val="0"/>
            </a:spcBef>
            <a:spcAft>
              <a:spcPct val="35000"/>
            </a:spcAft>
          </a:pPr>
          <a:r>
            <a:rPr lang="tr-TR" sz="2800" u="none" kern="1200" dirty="0" smtClean="0"/>
            <a:t>7. Okul Sütlerinden kaynaklandığı düşünülen  şikayetleri; en hızlı şekilde İl Okul Sütü Komisyonuna (İl/İlçe Milli Eğitim Müdürlükleri aracılığıyla) bildirmek,</a:t>
          </a:r>
        </a:p>
      </dsp:txBody>
      <dsp:txXfrm>
        <a:off x="156052" y="156052"/>
        <a:ext cx="7763136" cy="5015913"/>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9685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tr-TR" sz="2800" u="none" kern="1200" dirty="0" smtClean="0"/>
        </a:p>
        <a:p>
          <a:pPr lvl="0" algn="just" defTabSz="1244600">
            <a:lnSpc>
              <a:spcPct val="90000"/>
            </a:lnSpc>
            <a:spcBef>
              <a:spcPct val="0"/>
            </a:spcBef>
            <a:spcAft>
              <a:spcPct val="35000"/>
            </a:spcAft>
          </a:pPr>
          <a:r>
            <a:rPr lang="tr-TR" sz="2800" u="none" kern="1200" dirty="0" smtClean="0"/>
            <a:t>8. Numunelerin analizi gereken durumlarda; İl Okul Sütü Komisyonu talimatıyla İl/İlçe Gıda, Tarım ve Hayvancılık Müdürlüğü aracılığıyla numunelerin analize gönderilmesini sağlamak,</a:t>
          </a:r>
        </a:p>
        <a:p>
          <a:pPr lvl="0" algn="just" defTabSz="1244600">
            <a:lnSpc>
              <a:spcPct val="90000"/>
            </a:lnSpc>
            <a:spcBef>
              <a:spcPct val="0"/>
            </a:spcBef>
            <a:spcAft>
              <a:spcPct val="35000"/>
            </a:spcAft>
          </a:pPr>
          <a:r>
            <a:rPr lang="tr-TR" sz="2800" u="none" kern="1200" dirty="0" smtClean="0"/>
            <a:t> </a:t>
          </a:r>
          <a:r>
            <a:rPr lang="tr-TR" sz="2800" i="1" u="sng" kern="1200" dirty="0" smtClean="0"/>
            <a:t>(Analize gönderme işlemi okul idareleri tarafından yapılmayacak İl Halk Sağlığı Müdürlüğünce yapılacaktır.),</a:t>
          </a:r>
          <a:endParaRPr lang="tr-TR" sz="2800" i="1" u="sng" kern="1200" dirty="0"/>
        </a:p>
      </dsp:txBody>
      <dsp:txXfrm>
        <a:off x="145524" y="145524"/>
        <a:ext cx="7938552" cy="46775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401080" cy="4997152"/>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endParaRPr lang="tr-TR" sz="2400" b="0" u="sng" kern="1200" dirty="0" smtClean="0"/>
        </a:p>
        <a:p>
          <a:pPr lvl="0" algn="just" defTabSz="1066800">
            <a:lnSpc>
              <a:spcPct val="90000"/>
            </a:lnSpc>
            <a:spcBef>
              <a:spcPct val="0"/>
            </a:spcBef>
            <a:spcAft>
              <a:spcPct val="35000"/>
            </a:spcAft>
          </a:pPr>
          <a:endParaRPr lang="tr-TR" sz="2400" kern="1200" dirty="0" smtClean="0"/>
        </a:p>
        <a:p>
          <a:pPr lvl="0" algn="just" defTabSz="1066800">
            <a:lnSpc>
              <a:spcPct val="90000"/>
            </a:lnSpc>
            <a:spcBef>
              <a:spcPct val="0"/>
            </a:spcBef>
            <a:spcAft>
              <a:spcPct val="35000"/>
            </a:spcAft>
          </a:pPr>
          <a:r>
            <a:rPr lang="tr-TR" sz="2400" kern="1200" dirty="0" smtClean="0"/>
            <a:t>KAPSAMI:</a:t>
          </a:r>
        </a:p>
        <a:p>
          <a:pPr lvl="0" algn="just" defTabSz="1066800">
            <a:lnSpc>
              <a:spcPct val="90000"/>
            </a:lnSpc>
            <a:spcBef>
              <a:spcPct val="0"/>
            </a:spcBef>
            <a:spcAft>
              <a:spcPct val="35000"/>
            </a:spcAft>
          </a:pPr>
          <a:r>
            <a:rPr lang="tr-TR" sz="2400" kern="1200" dirty="0" smtClean="0"/>
            <a:t>2014-2015 eğitim-öğretim yılının ikinci döneminde, özel ve resmi </a:t>
          </a:r>
          <a:r>
            <a:rPr lang="tr-TR" sz="2400" b="0" u="sng" kern="1200" dirty="0" smtClean="0"/>
            <a:t>bağımsız anaokulu, uygulama sınıfı, anasınıfı ve ilkokul öğrencilerine </a:t>
          </a:r>
          <a:r>
            <a:rPr lang="tr-TR" sz="2400" kern="1200" dirty="0" smtClean="0"/>
            <a:t>pazartesi, çarşamba ve cuma günlerinde, haftada 3 gün süreyle 200 ml ambalajlı, yağlı, sade UHT içme sütü dağıtılacaktır.</a:t>
          </a:r>
        </a:p>
        <a:p>
          <a:pPr lvl="0" algn="just" defTabSz="1066800">
            <a:lnSpc>
              <a:spcPct val="90000"/>
            </a:lnSpc>
            <a:spcBef>
              <a:spcPct val="0"/>
            </a:spcBef>
            <a:spcAft>
              <a:spcPct val="35000"/>
            </a:spcAft>
          </a:pPr>
          <a:r>
            <a:rPr lang="tr-TR" sz="2400" kern="1200" dirty="0" smtClean="0"/>
            <a:t>(Kreş ve Gündüz Bakım Evleri Programınız kapsamı dışındadır.)</a:t>
          </a:r>
          <a:endParaRPr lang="tr-TR" sz="2400" b="0" kern="1200" dirty="0" smtClean="0"/>
        </a:p>
      </dsp:txBody>
      <dsp:txXfrm>
        <a:off x="146362" y="146362"/>
        <a:ext cx="8108356" cy="470442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9685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tr-TR" sz="2800" b="1" u="sng" kern="1200" dirty="0" smtClean="0"/>
        </a:p>
        <a:p>
          <a:pPr lvl="0" algn="just" defTabSz="1244600">
            <a:lnSpc>
              <a:spcPct val="90000"/>
            </a:lnSpc>
            <a:spcBef>
              <a:spcPct val="0"/>
            </a:spcBef>
            <a:spcAft>
              <a:spcPct val="35000"/>
            </a:spcAft>
          </a:pPr>
          <a:r>
            <a:rPr lang="tr-TR" sz="2800" u="none" kern="1200" dirty="0" smtClean="0"/>
            <a:t>9. Analiz sonuçlanıncaya kadar analize konu üretim partisi sütlerin dağıtımını durdurarak, diğer üretim partilerinin dağıtımına devam etmek,</a:t>
          </a:r>
        </a:p>
        <a:p>
          <a:pPr lvl="0" algn="just" defTabSz="1244600">
            <a:lnSpc>
              <a:spcPct val="90000"/>
            </a:lnSpc>
            <a:spcBef>
              <a:spcPct val="0"/>
            </a:spcBef>
            <a:spcAft>
              <a:spcPct val="35000"/>
            </a:spcAft>
          </a:pPr>
          <a:r>
            <a:rPr lang="tr-TR" sz="2800" u="none" kern="1200" dirty="0" smtClean="0"/>
            <a:t>10. Analiz sonuçları uygun olmayan okul sütlerinin dağıtımını durdurarak İl Okul Sütü Komisyonunun talimatına göre işlem yapmaktır.</a:t>
          </a:r>
          <a:endParaRPr lang="tr-TR" sz="2800" u="none" kern="1200" dirty="0"/>
        </a:p>
      </dsp:txBody>
      <dsp:txXfrm>
        <a:off x="145524" y="145524"/>
        <a:ext cx="7938552" cy="4677504"/>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10376" y="0"/>
          <a:ext cx="7599857" cy="4853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1. Öğrencileri süt hakkında bilgilendirmek, </a:t>
          </a:r>
        </a:p>
        <a:p>
          <a:pPr lvl="0" algn="just" defTabSz="1244600">
            <a:lnSpc>
              <a:spcPct val="90000"/>
            </a:lnSpc>
            <a:spcBef>
              <a:spcPct val="0"/>
            </a:spcBef>
            <a:spcAft>
              <a:spcPct val="35000"/>
            </a:spcAft>
          </a:pPr>
          <a:r>
            <a:rPr lang="tr-TR" sz="2800" kern="1200" dirty="0" smtClean="0"/>
            <a:t>2. Süt hassasiyeti tespit edilen öğrencileri okul idaresine bildirmek ve dağıtım programının dışında tutmak,</a:t>
          </a:r>
        </a:p>
        <a:p>
          <a:pPr lvl="0" algn="just" defTabSz="1244600">
            <a:lnSpc>
              <a:spcPct val="90000"/>
            </a:lnSpc>
            <a:spcBef>
              <a:spcPct val="0"/>
            </a:spcBef>
            <a:spcAft>
              <a:spcPct val="35000"/>
            </a:spcAft>
          </a:pPr>
          <a:r>
            <a:rPr lang="tr-TR" sz="2800" kern="1200" dirty="0" smtClean="0"/>
            <a:t>3. Dağıtım öncesi okul sütlerinin kullanım tarihini kontrol  etmek,</a:t>
          </a:r>
        </a:p>
      </dsp:txBody>
      <dsp:txXfrm>
        <a:off x="152520" y="142144"/>
        <a:ext cx="7315569" cy="456884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4. Ambalajlarla ilgili Teknik Şartnamede yer alan fiziksel kontrolü yapmak, </a:t>
          </a:r>
          <a:r>
            <a:rPr lang="tr-TR" sz="2800" kern="1200" dirty="0" err="1" smtClean="0"/>
            <a:t>bombaj</a:t>
          </a:r>
          <a:r>
            <a:rPr lang="tr-TR" sz="2800" kern="1200" dirty="0" smtClean="0"/>
            <a:t>, delik, yırtık ve ezik gibi ambalaj bütünlüğünün zarar gördüğü durumlarda bu sütleri dağıtmayarak okul idaresine teslim etmek,</a:t>
          </a:r>
        </a:p>
        <a:p>
          <a:pPr lvl="0" algn="just" defTabSz="1244600">
            <a:lnSpc>
              <a:spcPct val="90000"/>
            </a:lnSpc>
            <a:spcBef>
              <a:spcPct val="0"/>
            </a:spcBef>
            <a:spcAft>
              <a:spcPct val="35000"/>
            </a:spcAft>
          </a:pPr>
          <a:r>
            <a:rPr lang="tr-TR" sz="2800" kern="1200" dirty="0" smtClean="0">
              <a:solidFill>
                <a:schemeClr val="bg1"/>
              </a:solidFill>
            </a:rPr>
            <a:t>5. Süt İçilmesi Sonrası Oluşan Şikayet Formunu (Ek- 4) gününde doldurarak e-okul sistemine kaydetmek,</a:t>
          </a:r>
        </a:p>
      </dsp:txBody>
      <dsp:txXfrm>
        <a:off x="132561" y="132561"/>
        <a:ext cx="7964478" cy="4260841"/>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6. Öğrencilerin dağıtılan sütleri sınıfta ve ders boyunca içmelerini sağlamak, açılmış ve bir ders boyunca bitirilmemiş sütleri içirmemek,</a:t>
          </a:r>
        </a:p>
        <a:p>
          <a:pPr lvl="0" algn="just" defTabSz="1244600">
            <a:lnSpc>
              <a:spcPct val="90000"/>
            </a:lnSpc>
            <a:spcBef>
              <a:spcPct val="0"/>
            </a:spcBef>
            <a:spcAft>
              <a:spcPct val="35000"/>
            </a:spcAft>
          </a:pPr>
          <a:r>
            <a:rPr lang="tr-TR" sz="2800" kern="1200" dirty="0" smtClean="0"/>
            <a:t>7. Kampanya boyunca öğrenci ve velileri bilgilendirmek, eğitim materyallerinden faydalanmalarını sağlamak.</a:t>
          </a:r>
          <a:endParaRPr lang="tr-TR" sz="2800" kern="1200" dirty="0"/>
        </a:p>
      </dsp:txBody>
      <dsp:txXfrm>
        <a:off x="132561" y="132561"/>
        <a:ext cx="7964478" cy="4260841"/>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Programdan yararlanması planlanan toplam öğrenci sayısı</a:t>
          </a:r>
          <a:r>
            <a:rPr lang="tr-TR" sz="2800" b="1" kern="1200" dirty="0" smtClean="0"/>
            <a:t>:                                              6.299.563 - 6.400.718</a:t>
          </a:r>
          <a:endParaRPr lang="tr-TR" sz="2800" kern="1200" dirty="0" smtClean="0"/>
        </a:p>
        <a:p>
          <a:pPr lvl="0" algn="just" defTabSz="1244600">
            <a:lnSpc>
              <a:spcPct val="90000"/>
            </a:lnSpc>
            <a:spcBef>
              <a:spcPct val="0"/>
            </a:spcBef>
            <a:spcAft>
              <a:spcPct val="35000"/>
            </a:spcAft>
          </a:pPr>
          <a:r>
            <a:rPr lang="tr-TR" sz="2800" kern="1200" dirty="0" smtClean="0"/>
            <a:t>Programdan yararlanması planlanan, veli izni olan öğrenci sayısı</a:t>
          </a:r>
          <a:r>
            <a:rPr lang="tr-TR" sz="2800" b="1" kern="1200" dirty="0" smtClean="0"/>
            <a:t>:                              5.601.693 - 5.833.262</a:t>
          </a:r>
          <a:r>
            <a:rPr lang="tr-TR" sz="2800" kern="1200" dirty="0" smtClean="0"/>
            <a:t> </a:t>
          </a:r>
        </a:p>
        <a:p>
          <a:pPr lvl="0" algn="just" defTabSz="1244600">
            <a:lnSpc>
              <a:spcPct val="90000"/>
            </a:lnSpc>
            <a:spcBef>
              <a:spcPct val="0"/>
            </a:spcBef>
            <a:spcAft>
              <a:spcPct val="35000"/>
            </a:spcAft>
          </a:pPr>
          <a:r>
            <a:rPr lang="tr-TR" sz="2800" kern="1200" dirty="0" smtClean="0"/>
            <a:t>Programdan yararlanması planlanan, veli izni olmayan öğrenci sayısı</a:t>
          </a:r>
          <a:r>
            <a:rPr lang="tr-TR" sz="2800" b="1" kern="1200" dirty="0" smtClean="0"/>
            <a:t>:                   504.869 – 553.228</a:t>
          </a:r>
          <a:r>
            <a:rPr lang="tr-TR" sz="2800" kern="1200" dirty="0" smtClean="0"/>
            <a:t> </a:t>
          </a:r>
          <a:r>
            <a:rPr lang="tr-TR" sz="2800" kern="1200" dirty="0" smtClean="0">
              <a:solidFill>
                <a:srgbClr val="FF0000"/>
              </a:solidFill>
            </a:rPr>
            <a:t>Veli İzin Formu sisteme girilmemiş öğrenci sayısı:                             </a:t>
          </a:r>
        </a:p>
        <a:p>
          <a:pPr lvl="0" algn="just" defTabSz="1244600">
            <a:lnSpc>
              <a:spcPct val="90000"/>
            </a:lnSpc>
            <a:spcBef>
              <a:spcPct val="0"/>
            </a:spcBef>
            <a:spcAft>
              <a:spcPct val="35000"/>
            </a:spcAft>
          </a:pPr>
          <a:r>
            <a:rPr lang="tr-TR" sz="2800" b="1" kern="1200" dirty="0" smtClean="0">
              <a:solidFill>
                <a:srgbClr val="FF0000"/>
              </a:solidFill>
            </a:rPr>
            <a:t>                                                                  193.001- 13.928                              </a:t>
          </a:r>
          <a:r>
            <a:rPr lang="tr-TR" sz="2800" b="1" kern="1200" dirty="0" smtClean="0"/>
            <a:t>                  </a:t>
          </a:r>
          <a:endParaRPr lang="tr-TR" sz="2800" b="1" kern="1200" dirty="0"/>
        </a:p>
      </dsp:txBody>
      <dsp:txXfrm>
        <a:off x="132561" y="132561"/>
        <a:ext cx="7964478" cy="4260841"/>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1563"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Programdan yararlanması planlanan toplam öğrenci sayısı</a:t>
          </a:r>
          <a:r>
            <a:rPr lang="tr-TR" sz="2800" b="1" kern="1200" dirty="0" smtClean="0"/>
            <a:t>:               </a:t>
          </a:r>
          <a:r>
            <a:rPr lang="tr-TR" sz="3200" b="1" kern="1200" dirty="0" smtClean="0">
              <a:solidFill>
                <a:srgbClr val="FF0000"/>
              </a:solidFill>
            </a:rPr>
            <a:t>69.933-70.000</a:t>
          </a:r>
          <a:endParaRPr lang="tr-TR" sz="3200" kern="1200" dirty="0" smtClean="0">
            <a:solidFill>
              <a:srgbClr val="FF0000"/>
            </a:solidFill>
          </a:endParaRPr>
        </a:p>
        <a:p>
          <a:pPr lvl="0" algn="just" defTabSz="1244600">
            <a:lnSpc>
              <a:spcPct val="90000"/>
            </a:lnSpc>
            <a:spcBef>
              <a:spcPct val="0"/>
            </a:spcBef>
            <a:spcAft>
              <a:spcPct val="35000"/>
            </a:spcAft>
          </a:pPr>
          <a:r>
            <a:rPr lang="tr-TR" sz="2800" kern="1200" dirty="0" smtClean="0"/>
            <a:t>Programdan yararlanması planlanan, veli izni olan öğrenci </a:t>
          </a:r>
          <a:r>
            <a:rPr lang="tr-TR" sz="2800" kern="1200" dirty="0" smtClean="0"/>
            <a:t>sayısı</a:t>
          </a:r>
          <a:r>
            <a:rPr lang="tr-TR" sz="2800" b="1" kern="1200" dirty="0" smtClean="0"/>
            <a:t>: </a:t>
          </a:r>
          <a:r>
            <a:rPr lang="tr-TR" sz="3200" b="1" kern="1200" dirty="0" smtClean="0">
              <a:solidFill>
                <a:srgbClr val="FF0000"/>
              </a:solidFill>
            </a:rPr>
            <a:t>63.369</a:t>
          </a:r>
          <a:endParaRPr lang="tr-TR" sz="3200" kern="1200" dirty="0" smtClean="0">
            <a:solidFill>
              <a:srgbClr val="FF0000"/>
            </a:solidFill>
          </a:endParaRPr>
        </a:p>
        <a:p>
          <a:pPr lvl="0" algn="just" defTabSz="1244600">
            <a:lnSpc>
              <a:spcPct val="90000"/>
            </a:lnSpc>
            <a:spcBef>
              <a:spcPct val="0"/>
            </a:spcBef>
            <a:spcAft>
              <a:spcPct val="35000"/>
            </a:spcAft>
          </a:pPr>
          <a:r>
            <a:rPr lang="tr-TR" sz="2800" kern="1200" dirty="0" smtClean="0"/>
            <a:t>Programdan yararlanması planlanan, veli izni olmayan öğrenci sayısı</a:t>
          </a:r>
          <a:r>
            <a:rPr lang="tr-TR" sz="2800" b="1" kern="1200" dirty="0" smtClean="0"/>
            <a:t>:  </a:t>
          </a:r>
          <a:r>
            <a:rPr lang="tr-TR" sz="3200" b="1" kern="1200" dirty="0" smtClean="0">
              <a:solidFill>
                <a:srgbClr val="FF0000"/>
              </a:solidFill>
            </a:rPr>
            <a:t>6424</a:t>
          </a:r>
          <a:r>
            <a:rPr lang="tr-TR" sz="2800" b="1" kern="1200" dirty="0" smtClean="0"/>
            <a:t>                 </a:t>
          </a:r>
        </a:p>
        <a:p>
          <a:pPr lvl="0" algn="just" defTabSz="1244600">
            <a:lnSpc>
              <a:spcPct val="90000"/>
            </a:lnSpc>
            <a:spcBef>
              <a:spcPct val="0"/>
            </a:spcBef>
            <a:spcAft>
              <a:spcPct val="35000"/>
            </a:spcAft>
          </a:pPr>
          <a:r>
            <a:rPr lang="tr-TR" sz="2800" kern="1200" dirty="0" smtClean="0">
              <a:solidFill>
                <a:srgbClr val="FF0000"/>
              </a:solidFill>
            </a:rPr>
            <a:t>Veli </a:t>
          </a:r>
          <a:r>
            <a:rPr lang="tr-TR" sz="2800" kern="1200" dirty="0" smtClean="0">
              <a:solidFill>
                <a:srgbClr val="FF0000"/>
              </a:solidFill>
            </a:rPr>
            <a:t>İzin Formu sisteme girilmemiş öğrenci sayısı</a:t>
          </a:r>
          <a:r>
            <a:rPr lang="tr-TR" sz="2800" kern="1200" dirty="0" smtClean="0">
              <a:solidFill>
                <a:srgbClr val="FF0000"/>
              </a:solidFill>
            </a:rPr>
            <a:t>:</a:t>
          </a:r>
        </a:p>
        <a:p>
          <a:pPr lvl="0" algn="just" defTabSz="1244600">
            <a:lnSpc>
              <a:spcPct val="90000"/>
            </a:lnSpc>
            <a:spcBef>
              <a:spcPct val="0"/>
            </a:spcBef>
            <a:spcAft>
              <a:spcPct val="35000"/>
            </a:spcAft>
          </a:pPr>
          <a:r>
            <a:rPr lang="tr-TR" sz="2000" kern="1200" dirty="0" smtClean="0">
              <a:solidFill>
                <a:srgbClr val="FF0000"/>
              </a:solidFill>
            </a:rPr>
            <a:t>Belirsiz :</a:t>
          </a:r>
          <a:r>
            <a:rPr lang="tr-TR" sz="2800" kern="1200" dirty="0" smtClean="0">
              <a:solidFill>
                <a:srgbClr val="FF0000"/>
              </a:solidFill>
            </a:rPr>
            <a:t>    140                         </a:t>
          </a:r>
          <a:endParaRPr lang="tr-TR" sz="2800" kern="1200" dirty="0" smtClean="0">
            <a:solidFill>
              <a:srgbClr val="FF0000"/>
            </a:solidFill>
          </a:endParaRPr>
        </a:p>
        <a:p>
          <a:pPr lvl="0" algn="just" defTabSz="1244600">
            <a:lnSpc>
              <a:spcPct val="90000"/>
            </a:lnSpc>
            <a:spcBef>
              <a:spcPct val="0"/>
            </a:spcBef>
            <a:spcAft>
              <a:spcPct val="35000"/>
            </a:spcAft>
          </a:pPr>
          <a:r>
            <a:rPr lang="tr-TR" sz="2800" b="1" kern="1200" dirty="0" smtClean="0">
              <a:solidFill>
                <a:srgbClr val="FF0000"/>
              </a:solidFill>
            </a:rPr>
            <a:t>                                                                  </a:t>
          </a:r>
          <a:endParaRPr lang="tr-TR" sz="2800" b="1" kern="1200" dirty="0"/>
        </a:p>
      </dsp:txBody>
      <dsp:txXfrm>
        <a:off x="132561" y="132561"/>
        <a:ext cx="7956441" cy="4260841"/>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9600"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b="0" kern="1200" dirty="0" smtClean="0"/>
            <a:t>İl Okul Sütü Komisyonu, Programdan yararlanacak olan okulların depolarının yarıyıl tatili ilk haftası sonuna kadar Gıda, Tarım ve Hayvancılık Bakanlığının yazıları doğrultusunda hazır hale getirilmesi konusunda gerekli tedbirleri alacaktır.</a:t>
          </a:r>
          <a:endParaRPr lang="tr-TR" sz="2800" b="0" kern="1200" dirty="0"/>
        </a:p>
      </dsp:txBody>
      <dsp:txXfrm>
        <a:off x="132561" y="132561"/>
        <a:ext cx="7964478" cy="4260841"/>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1563"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a:lnSpc>
              <a:spcPct val="90000"/>
            </a:lnSpc>
            <a:spcBef>
              <a:spcPct val="0"/>
            </a:spcBef>
            <a:spcAft>
              <a:spcPct val="35000"/>
            </a:spcAft>
          </a:pPr>
          <a:endParaRPr lang="tr-TR" sz="2500" b="0" kern="1200" dirty="0" smtClean="0"/>
        </a:p>
        <a:p>
          <a:pPr lvl="0" algn="just" defTabSz="1111250">
            <a:lnSpc>
              <a:spcPct val="90000"/>
            </a:lnSpc>
            <a:spcBef>
              <a:spcPct val="0"/>
            </a:spcBef>
            <a:spcAft>
              <a:spcPct val="35000"/>
            </a:spcAft>
          </a:pPr>
          <a:endParaRPr lang="tr-TR" sz="2500" b="0" kern="1200" dirty="0" smtClean="0"/>
        </a:p>
        <a:p>
          <a:pPr lvl="0" algn="just" defTabSz="1111250">
            <a:lnSpc>
              <a:spcPct val="90000"/>
            </a:lnSpc>
            <a:spcBef>
              <a:spcPct val="0"/>
            </a:spcBef>
            <a:spcAft>
              <a:spcPct val="35000"/>
            </a:spcAft>
          </a:pPr>
          <a:r>
            <a:rPr lang="tr-TR" sz="2500" b="0" kern="1200" dirty="0" smtClean="0"/>
            <a:t> </a:t>
          </a:r>
          <a:r>
            <a:rPr lang="tr-TR" sz="2500" kern="1200" dirty="0" smtClean="0"/>
            <a:t>Okul Sütü Programının anlık takibi, kontrol ve değerlendirilmesi, muhtemel tereddütlere daha hızlı çözüm üretilebilmesi ve daha sağlıklı yürütülebilmesi için  web tabanlı bir yazılıma yönelik olarak ; Türkiye Okul Sütü Modülünün hazırlanarak, </a:t>
          </a:r>
          <a:r>
            <a:rPr lang="tr-TR" sz="2500" b="0" kern="1200" dirty="0" smtClean="0"/>
            <a:t>2013-2014 eğitim öğretim yılında uygulamaya konmuştur.</a:t>
          </a:r>
        </a:p>
        <a:p>
          <a:pPr lvl="0" algn="just" defTabSz="1111250">
            <a:lnSpc>
              <a:spcPct val="90000"/>
            </a:lnSpc>
            <a:spcBef>
              <a:spcPct val="0"/>
            </a:spcBef>
            <a:spcAft>
              <a:spcPct val="35000"/>
            </a:spcAft>
          </a:pPr>
          <a:endParaRPr lang="tr-TR" sz="2500" b="0" kern="1200" dirty="0" smtClean="0"/>
        </a:p>
        <a:p>
          <a:pPr lvl="0" algn="just" defTabSz="1111250">
            <a:lnSpc>
              <a:spcPct val="90000"/>
            </a:lnSpc>
            <a:spcBef>
              <a:spcPct val="0"/>
            </a:spcBef>
            <a:spcAft>
              <a:spcPct val="35000"/>
            </a:spcAft>
          </a:pPr>
          <a:endParaRPr lang="tr-TR" sz="2800" b="0" kern="1200" dirty="0"/>
        </a:p>
      </dsp:txBody>
      <dsp:txXfrm>
        <a:off x="132561" y="132561"/>
        <a:ext cx="7956441" cy="4260841"/>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1563"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a:lnSpc>
              <a:spcPct val="90000"/>
            </a:lnSpc>
            <a:spcBef>
              <a:spcPct val="0"/>
            </a:spcBef>
            <a:spcAft>
              <a:spcPct val="35000"/>
            </a:spcAft>
          </a:pPr>
          <a:endParaRPr lang="tr-TR" sz="2500" b="0" kern="1200" dirty="0" smtClean="0"/>
        </a:p>
        <a:p>
          <a:pPr lvl="0" algn="just" defTabSz="1111250">
            <a:lnSpc>
              <a:spcPct val="90000"/>
            </a:lnSpc>
            <a:spcBef>
              <a:spcPct val="0"/>
            </a:spcBef>
            <a:spcAft>
              <a:spcPct val="35000"/>
            </a:spcAft>
          </a:pPr>
          <a:r>
            <a:rPr lang="tr-TR" sz="2400" b="0" kern="1200" dirty="0" smtClean="0"/>
            <a:t>* Teslimat anında bilgi girişi sağlanarak, tutanağın sistemden alınması,(</a:t>
          </a:r>
          <a:r>
            <a:rPr lang="tr-TR" sz="2400" b="0" kern="1200" dirty="0" smtClean="0">
              <a:solidFill>
                <a:srgbClr val="FF0000"/>
              </a:solidFill>
            </a:rPr>
            <a:t>38.004</a:t>
          </a:r>
          <a:r>
            <a:rPr lang="tr-TR" sz="2400" b="0" kern="1200" dirty="0" smtClean="0"/>
            <a:t> OKUL MEBADSL -</a:t>
          </a:r>
          <a:r>
            <a:rPr lang="tr-TR" sz="2400" b="0" kern="1200" dirty="0" smtClean="0">
              <a:solidFill>
                <a:srgbClr val="FF0000"/>
              </a:solidFill>
            </a:rPr>
            <a:t>4.600</a:t>
          </a:r>
          <a:r>
            <a:rPr lang="tr-TR" sz="2400" b="0" kern="1200" dirty="0" smtClean="0"/>
            <a:t> OKUL UYDUNET TÜRKSAT)</a:t>
          </a:r>
        </a:p>
        <a:p>
          <a:pPr lvl="0" algn="just" defTabSz="1111250">
            <a:lnSpc>
              <a:spcPct val="90000"/>
            </a:lnSpc>
            <a:spcBef>
              <a:spcPct val="0"/>
            </a:spcBef>
            <a:spcAft>
              <a:spcPct val="35000"/>
            </a:spcAft>
          </a:pPr>
          <a:r>
            <a:rPr lang="tr-TR" sz="2400" b="0" kern="1200" dirty="0" smtClean="0"/>
            <a:t>* E-okul şifrelerinin modül sisteminde kullanımının sağlanması,</a:t>
          </a:r>
        </a:p>
        <a:p>
          <a:pPr lvl="0" algn="just" defTabSz="1111250">
            <a:lnSpc>
              <a:spcPct val="90000"/>
            </a:lnSpc>
            <a:spcBef>
              <a:spcPct val="0"/>
            </a:spcBef>
            <a:spcAft>
              <a:spcPct val="35000"/>
            </a:spcAft>
          </a:pPr>
          <a:r>
            <a:rPr lang="tr-TR" sz="2400" b="0" kern="1200" dirty="0" smtClean="0"/>
            <a:t>* Veli tarafından doldurulan Okul  Sütü Dağıtımı İzin Formunda yer alan bilgilerin öğretmen tarafından modüle girilmesi için ekran oluşturulması,</a:t>
          </a:r>
        </a:p>
        <a:p>
          <a:pPr lvl="0" algn="just" defTabSz="1111250">
            <a:lnSpc>
              <a:spcPct val="90000"/>
            </a:lnSpc>
            <a:spcBef>
              <a:spcPct val="0"/>
            </a:spcBef>
            <a:spcAft>
              <a:spcPct val="35000"/>
            </a:spcAft>
          </a:pPr>
          <a:r>
            <a:rPr lang="tr-TR" sz="2400" b="0" kern="1200" dirty="0" smtClean="0"/>
            <a:t>*  Süt İçilmesi Sonrası Oluşan Şikayet Formu </a:t>
          </a:r>
          <a:r>
            <a:rPr lang="tr-TR" sz="2400" b="0" u="sng" kern="1200" dirty="0" smtClean="0">
              <a:solidFill>
                <a:srgbClr val="3333CC"/>
              </a:solidFill>
              <a:hlinkClick xmlns:r="http://schemas.openxmlformats.org/officeDocument/2006/relationships" r:id="rId1" action="ppaction://hlinkfile"/>
            </a:rPr>
            <a:t>(Ek-4)  </a:t>
          </a:r>
          <a:r>
            <a:rPr lang="tr-TR" sz="2400" b="0" u="none" kern="1200" dirty="0" smtClean="0">
              <a:solidFill>
                <a:schemeClr val="bg1"/>
              </a:solidFill>
            </a:rPr>
            <a:t>için</a:t>
          </a:r>
          <a:r>
            <a:rPr lang="tr-TR" sz="2400" b="0" u="none" kern="1200" dirty="0" smtClean="0">
              <a:solidFill>
                <a:srgbClr val="3333CC"/>
              </a:solidFill>
            </a:rPr>
            <a:t> </a:t>
          </a:r>
          <a:r>
            <a:rPr lang="tr-TR" sz="2400" b="0" u="none" kern="1200" dirty="0" smtClean="0">
              <a:solidFill>
                <a:schemeClr val="bg1"/>
              </a:solidFill>
            </a:rPr>
            <a:t>ekran oluşturulması,</a:t>
          </a:r>
        </a:p>
        <a:p>
          <a:pPr lvl="0" algn="just" defTabSz="1111250">
            <a:lnSpc>
              <a:spcPct val="90000"/>
            </a:lnSpc>
            <a:spcBef>
              <a:spcPct val="0"/>
            </a:spcBef>
            <a:spcAft>
              <a:spcPct val="35000"/>
            </a:spcAft>
          </a:pPr>
          <a:endParaRPr lang="tr-TR" sz="2000" b="0" kern="1200" dirty="0" smtClean="0"/>
        </a:p>
        <a:p>
          <a:pPr lvl="0" algn="just" defTabSz="1111250">
            <a:lnSpc>
              <a:spcPct val="90000"/>
            </a:lnSpc>
            <a:spcBef>
              <a:spcPct val="0"/>
            </a:spcBef>
            <a:spcAft>
              <a:spcPct val="35000"/>
            </a:spcAft>
          </a:pPr>
          <a:endParaRPr lang="tr-TR" sz="2800" b="0" kern="1200" dirty="0"/>
        </a:p>
      </dsp:txBody>
      <dsp:txXfrm>
        <a:off x="132561" y="132561"/>
        <a:ext cx="7956441" cy="4260841"/>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21563"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tr-TR" sz="2400" b="0" kern="1200" dirty="0" smtClean="0"/>
            <a:t>* Laktoz </a:t>
          </a:r>
          <a:r>
            <a:rPr lang="tr-TR" sz="2400" b="0" kern="1200" dirty="0" err="1" smtClean="0"/>
            <a:t>intoleransı</a:t>
          </a:r>
          <a:r>
            <a:rPr lang="tr-TR" sz="2400" b="0" kern="1200" dirty="0" smtClean="0"/>
            <a:t> sebebi ile süt rahatsızlanmaları durumunda modül üzerinden mesaj sistemi,</a:t>
          </a:r>
        </a:p>
        <a:p>
          <a:pPr lvl="0" algn="just" defTabSz="1066800">
            <a:lnSpc>
              <a:spcPct val="90000"/>
            </a:lnSpc>
            <a:spcBef>
              <a:spcPct val="0"/>
            </a:spcBef>
            <a:spcAft>
              <a:spcPct val="35000"/>
            </a:spcAft>
          </a:pPr>
          <a:r>
            <a:rPr lang="tr-TR" sz="2400" b="0" kern="1200" dirty="0" smtClean="0"/>
            <a:t>* Stok miktarı azalan okulların, ilgililerce renkli olarak görülmesi gibi güncellemeler  tamamlanma  aşamasındadır. (TEKNİK ŞARTNAME 6.6)</a:t>
          </a:r>
        </a:p>
        <a:p>
          <a:pPr lvl="0" algn="just" defTabSz="1066800">
            <a:lnSpc>
              <a:spcPct val="90000"/>
            </a:lnSpc>
            <a:spcBef>
              <a:spcPct val="0"/>
            </a:spcBef>
            <a:spcAft>
              <a:spcPct val="35000"/>
            </a:spcAft>
          </a:pPr>
          <a:r>
            <a:rPr lang="tr-TR" sz="2400" b="0" kern="1200" dirty="0" smtClean="0"/>
            <a:t>*</a:t>
          </a:r>
          <a:r>
            <a:rPr lang="tr-TR" sz="2400" kern="1200" dirty="0" smtClean="0"/>
            <a:t>Yüklenici/yükleniciler ve alt yükleniciler, okullara süt teslimi sırasında çalıştırdıkları kişilerin güvenlik soruşturmalarını yaptıracaklar, bu kişilerin isimleri dağıtım yapacakları okullara önceden bildirilecek, bu kişiler çalışma sırasında yaka kartı </a:t>
          </a:r>
          <a:r>
            <a:rPr lang="tr-TR" sz="2400" kern="1200" smtClean="0"/>
            <a:t>taşıyacaklardır.(TEKNİK ŞARTNAME 6.8)</a:t>
          </a:r>
          <a:endParaRPr lang="tr-TR" sz="2400" b="0" kern="1200" dirty="0" smtClean="0"/>
        </a:p>
        <a:p>
          <a:pPr lvl="0" algn="just" defTabSz="1066800">
            <a:lnSpc>
              <a:spcPct val="90000"/>
            </a:lnSpc>
            <a:spcBef>
              <a:spcPct val="0"/>
            </a:spcBef>
            <a:spcAft>
              <a:spcPct val="35000"/>
            </a:spcAft>
          </a:pPr>
          <a:endParaRPr lang="tr-TR" sz="2000" b="0" kern="1200" dirty="0" smtClean="0"/>
        </a:p>
        <a:p>
          <a:pPr lvl="0" algn="just" defTabSz="1066800">
            <a:lnSpc>
              <a:spcPct val="90000"/>
            </a:lnSpc>
            <a:spcBef>
              <a:spcPct val="0"/>
            </a:spcBef>
            <a:spcAft>
              <a:spcPct val="35000"/>
            </a:spcAft>
          </a:pPr>
          <a:endParaRPr lang="tr-TR" sz="2800" b="0" kern="1200" dirty="0"/>
        </a:p>
      </dsp:txBody>
      <dsp:txXfrm>
        <a:off x="132561" y="132561"/>
        <a:ext cx="7956441" cy="4260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355104" cy="5286412"/>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b="0" kern="1200" dirty="0" smtClean="0"/>
            <a:t>-Rehberin Amacı</a:t>
          </a:r>
        </a:p>
        <a:p>
          <a:pPr lvl="0" algn="l" defTabSz="1066800">
            <a:lnSpc>
              <a:spcPct val="90000"/>
            </a:lnSpc>
            <a:spcBef>
              <a:spcPct val="0"/>
            </a:spcBef>
            <a:spcAft>
              <a:spcPct val="35000"/>
            </a:spcAft>
          </a:pPr>
          <a:r>
            <a:rPr lang="tr-TR" sz="2400" b="0" kern="1200" dirty="0" smtClean="0"/>
            <a:t>-Organizasyon</a:t>
          </a:r>
        </a:p>
        <a:p>
          <a:pPr lvl="0" algn="l" defTabSz="1066800">
            <a:lnSpc>
              <a:spcPct val="90000"/>
            </a:lnSpc>
            <a:spcBef>
              <a:spcPct val="0"/>
            </a:spcBef>
            <a:spcAft>
              <a:spcPct val="35000"/>
            </a:spcAft>
          </a:pPr>
          <a:r>
            <a:rPr lang="tr-TR" sz="2400" b="0" kern="1200" dirty="0" smtClean="0"/>
            <a:t>-İl Okul Sütü Komisyonu ve Görevleri</a:t>
          </a:r>
        </a:p>
        <a:p>
          <a:pPr lvl="0" algn="l" defTabSz="1066800">
            <a:lnSpc>
              <a:spcPct val="90000"/>
            </a:lnSpc>
            <a:spcBef>
              <a:spcPct val="0"/>
            </a:spcBef>
            <a:spcAft>
              <a:spcPct val="35000"/>
            </a:spcAft>
          </a:pPr>
          <a:r>
            <a:rPr lang="tr-TR" sz="2400" b="0" kern="1200" dirty="0" smtClean="0"/>
            <a:t>-İlçe Okul Sütü Komisyonu ve Görevleri</a:t>
          </a:r>
        </a:p>
        <a:p>
          <a:pPr lvl="0" algn="l" defTabSz="1066800">
            <a:lnSpc>
              <a:spcPct val="90000"/>
            </a:lnSpc>
            <a:spcBef>
              <a:spcPct val="0"/>
            </a:spcBef>
            <a:spcAft>
              <a:spcPct val="35000"/>
            </a:spcAft>
          </a:pPr>
          <a:r>
            <a:rPr lang="tr-TR" sz="2400" b="0" kern="1200" dirty="0" smtClean="0"/>
            <a:t>-İl Millî Eğitim Müdürlükleri Görevleri</a:t>
          </a:r>
        </a:p>
        <a:p>
          <a:pPr lvl="0" algn="l" defTabSz="1066800">
            <a:lnSpc>
              <a:spcPct val="90000"/>
            </a:lnSpc>
            <a:spcBef>
              <a:spcPct val="0"/>
            </a:spcBef>
            <a:spcAft>
              <a:spcPct val="35000"/>
            </a:spcAft>
          </a:pPr>
          <a:r>
            <a:rPr lang="tr-TR" sz="2400" b="0" kern="1200" dirty="0" smtClean="0"/>
            <a:t>-İlçe Millî Eğitim Müdürlükleri Görevleri</a:t>
          </a:r>
        </a:p>
        <a:p>
          <a:pPr lvl="0" algn="l" defTabSz="1066800">
            <a:lnSpc>
              <a:spcPct val="90000"/>
            </a:lnSpc>
            <a:spcBef>
              <a:spcPct val="0"/>
            </a:spcBef>
            <a:spcAft>
              <a:spcPct val="35000"/>
            </a:spcAft>
          </a:pPr>
          <a:r>
            <a:rPr lang="tr-TR" sz="2400" b="0" kern="1200" dirty="0" smtClean="0"/>
            <a:t>-Süt Dağıtımı Yapılan Okul Müdürlükleri Görevleri</a:t>
          </a:r>
        </a:p>
        <a:p>
          <a:pPr lvl="0" algn="l" defTabSz="1066800">
            <a:lnSpc>
              <a:spcPct val="90000"/>
            </a:lnSpc>
            <a:spcBef>
              <a:spcPct val="0"/>
            </a:spcBef>
            <a:spcAft>
              <a:spcPct val="35000"/>
            </a:spcAft>
          </a:pPr>
          <a:r>
            <a:rPr lang="tr-TR" sz="2400" b="0" kern="1200" dirty="0" smtClean="0"/>
            <a:t>-</a:t>
          </a:r>
          <a:r>
            <a:rPr lang="tr-TR" sz="2400" b="0" u="none" kern="1200" dirty="0" smtClean="0"/>
            <a:t>Okul Sütü Kabul Komisyonu ve Görevleri</a:t>
          </a:r>
        </a:p>
        <a:p>
          <a:pPr lvl="0" algn="l" defTabSz="1066800">
            <a:lnSpc>
              <a:spcPct val="90000"/>
            </a:lnSpc>
            <a:spcBef>
              <a:spcPct val="0"/>
            </a:spcBef>
            <a:spcAft>
              <a:spcPct val="35000"/>
            </a:spcAft>
          </a:pPr>
          <a:r>
            <a:rPr lang="tr-TR" sz="2400" b="0" kern="1200" dirty="0" smtClean="0"/>
            <a:t>-Süt Dağıtımı Yapılan Sınıfların Öğretmenlerinin Görevleri  </a:t>
          </a:r>
        </a:p>
        <a:p>
          <a:pPr lvl="0" algn="l" defTabSz="1066800">
            <a:lnSpc>
              <a:spcPct val="90000"/>
            </a:lnSpc>
            <a:spcBef>
              <a:spcPct val="0"/>
            </a:spcBef>
            <a:spcAft>
              <a:spcPct val="35000"/>
            </a:spcAft>
          </a:pPr>
          <a:endParaRPr lang="tr-TR" sz="2800" kern="1200" dirty="0" smtClean="0"/>
        </a:p>
        <a:p>
          <a:pPr lvl="0" algn="l" defTabSz="1066800">
            <a:lnSpc>
              <a:spcPct val="90000"/>
            </a:lnSpc>
            <a:spcBef>
              <a:spcPct val="0"/>
            </a:spcBef>
            <a:spcAft>
              <a:spcPct val="35000"/>
            </a:spcAft>
          </a:pPr>
          <a:endParaRPr lang="tr-TR" sz="2800" kern="1200" dirty="0"/>
        </a:p>
      </dsp:txBody>
      <dsp:txXfrm>
        <a:off x="154834" y="154834"/>
        <a:ext cx="8045436" cy="49767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363272" cy="49685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tr-TR" sz="2400" kern="1200" dirty="0" smtClean="0"/>
            <a:t>Sütlerin taşınması, okul idarelerine teslimi, depolanması ve öğrencilere dağıtımı ile ilgili kayıt ve izlenebilirliği sağlamak, programın değerlendirmesini yapmak, ilgili Bakanlıkların taşra birimlerinin eşgüdüm içerisinde çalışmalarını sağlamak amacıyla, Sağlık Bakanlığı ve Milli Eğitim Bakanlığının uygun görüşleriyle, Gıda, Tarım ve Hayvancılık Bakanlığı tarafından hazırlanmıştır.</a:t>
          </a:r>
          <a:endParaRPr lang="tr-TR" sz="2400" kern="1200" dirty="0"/>
        </a:p>
      </dsp:txBody>
      <dsp:txXfrm>
        <a:off x="145524" y="145524"/>
        <a:ext cx="8072224" cy="46775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4472" y="0"/>
          <a:ext cx="5981170" cy="4525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a:t>
          </a:r>
          <a:r>
            <a:rPr lang="tr-TR" sz="2400" b="1" kern="1200" dirty="0" smtClean="0"/>
            <a:t>Gıda, Tarım ve Hayvancılık Bakanlığı </a:t>
          </a:r>
        </a:p>
        <a:p>
          <a:pPr lvl="0" algn="ctr" defTabSz="1066800">
            <a:lnSpc>
              <a:spcPct val="90000"/>
            </a:lnSpc>
            <a:spcBef>
              <a:spcPct val="0"/>
            </a:spcBef>
            <a:spcAft>
              <a:spcPct val="35000"/>
            </a:spcAft>
          </a:pPr>
          <a:r>
            <a:rPr lang="tr-TR" sz="2400" kern="1200" dirty="0" smtClean="0"/>
            <a:t>(Hayvancılık Genel Müdürlüğü),</a:t>
          </a:r>
        </a:p>
        <a:p>
          <a:pPr lvl="0" algn="ctr" defTabSz="1066800">
            <a:lnSpc>
              <a:spcPct val="90000"/>
            </a:lnSpc>
            <a:spcBef>
              <a:spcPct val="0"/>
            </a:spcBef>
            <a:spcAft>
              <a:spcPct val="35000"/>
            </a:spcAft>
          </a:pPr>
          <a:r>
            <a:rPr lang="tr-TR" sz="2400" b="1" kern="1200" dirty="0" smtClean="0"/>
            <a:t>-Millî Eğitim Bakanlığı </a:t>
          </a:r>
        </a:p>
        <a:p>
          <a:pPr lvl="0" algn="ctr" defTabSz="1066800">
            <a:lnSpc>
              <a:spcPct val="90000"/>
            </a:lnSpc>
            <a:spcBef>
              <a:spcPct val="0"/>
            </a:spcBef>
            <a:spcAft>
              <a:spcPct val="35000"/>
            </a:spcAft>
          </a:pPr>
          <a:r>
            <a:rPr lang="tr-TR" sz="2400" kern="1200" dirty="0" smtClean="0"/>
            <a:t>(Temel Eğitim Genel Müdürlüğü), </a:t>
          </a:r>
        </a:p>
        <a:p>
          <a:pPr lvl="0" algn="ctr" defTabSz="1066800">
            <a:lnSpc>
              <a:spcPct val="90000"/>
            </a:lnSpc>
            <a:spcBef>
              <a:spcPct val="0"/>
            </a:spcBef>
            <a:spcAft>
              <a:spcPct val="35000"/>
            </a:spcAft>
          </a:pPr>
          <a:r>
            <a:rPr lang="tr-TR" sz="2400" b="1" kern="1200" dirty="0" smtClean="0"/>
            <a:t>-Sağlık Bakanlığı</a:t>
          </a:r>
        </a:p>
        <a:p>
          <a:pPr lvl="0" algn="ctr" defTabSz="1066800">
            <a:lnSpc>
              <a:spcPct val="90000"/>
            </a:lnSpc>
            <a:spcBef>
              <a:spcPct val="0"/>
            </a:spcBef>
            <a:spcAft>
              <a:spcPct val="35000"/>
            </a:spcAft>
          </a:pPr>
          <a:r>
            <a:rPr lang="tr-TR" sz="2400" kern="1200" dirty="0" smtClean="0"/>
            <a:t>( Halk Sağlığı Kurumu)</a:t>
          </a:r>
        </a:p>
        <a:p>
          <a:pPr lvl="0" algn="ctr" defTabSz="1066800">
            <a:lnSpc>
              <a:spcPct val="90000"/>
            </a:lnSpc>
            <a:spcBef>
              <a:spcPct val="0"/>
            </a:spcBef>
            <a:spcAft>
              <a:spcPct val="35000"/>
            </a:spcAft>
          </a:pPr>
          <a:r>
            <a:rPr lang="tr-TR" sz="2400" b="0" kern="1200" dirty="0" smtClean="0"/>
            <a:t>katılımıyla yürütülür.</a:t>
          </a:r>
        </a:p>
      </dsp:txBody>
      <dsp:txXfrm>
        <a:off x="137033" y="132561"/>
        <a:ext cx="5716048" cy="42608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501692" cy="470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Eğitimden sorumlu Vali Yardımcısı  başkanlığında;</a:t>
          </a:r>
        </a:p>
        <a:p>
          <a:pPr lvl="0" defTabSz="1066800">
            <a:lnSpc>
              <a:spcPct val="90000"/>
            </a:lnSpc>
            <a:spcBef>
              <a:spcPct val="0"/>
            </a:spcBef>
            <a:spcAft>
              <a:spcPct val="35000"/>
            </a:spcAft>
          </a:pPr>
          <a:r>
            <a:rPr lang="tr-TR" sz="2400" kern="1200" dirty="0" smtClean="0"/>
            <a:t>- İl Gıda, Tarım ve Hayvancılık Müdürlüğü,</a:t>
          </a:r>
        </a:p>
        <a:p>
          <a:pPr lvl="0" defTabSz="1066800">
            <a:lnSpc>
              <a:spcPct val="90000"/>
            </a:lnSpc>
            <a:spcBef>
              <a:spcPct val="0"/>
            </a:spcBef>
            <a:spcAft>
              <a:spcPct val="35000"/>
            </a:spcAft>
          </a:pPr>
          <a:r>
            <a:rPr lang="tr-TR" sz="2400" kern="1200" dirty="0" smtClean="0"/>
            <a:t>- İl Millî Eğitim Müdürlüğü,</a:t>
          </a:r>
        </a:p>
        <a:p>
          <a:pPr lvl="0" defTabSz="1066800">
            <a:lnSpc>
              <a:spcPct val="90000"/>
            </a:lnSpc>
            <a:spcBef>
              <a:spcPct val="0"/>
            </a:spcBef>
            <a:spcAft>
              <a:spcPct val="35000"/>
            </a:spcAft>
          </a:pPr>
          <a:r>
            <a:rPr lang="tr-TR" sz="2400" kern="1200" dirty="0" smtClean="0"/>
            <a:t>-Defterdarlık </a:t>
          </a:r>
        </a:p>
        <a:p>
          <a:pPr lvl="0" defTabSz="1066800">
            <a:lnSpc>
              <a:spcPct val="90000"/>
            </a:lnSpc>
            <a:spcBef>
              <a:spcPct val="0"/>
            </a:spcBef>
            <a:spcAft>
              <a:spcPct val="35000"/>
            </a:spcAft>
          </a:pPr>
          <a:r>
            <a:rPr lang="tr-TR" sz="2400" kern="1200" dirty="0" smtClean="0"/>
            <a:t>- İl Halk Sağlığı Müdürlüğü </a:t>
          </a:r>
        </a:p>
        <a:p>
          <a:pPr lvl="0" defTabSz="1066800">
            <a:lnSpc>
              <a:spcPct val="90000"/>
            </a:lnSpc>
            <a:spcBef>
              <a:spcPct val="0"/>
            </a:spcBef>
            <a:spcAft>
              <a:spcPct val="35000"/>
            </a:spcAft>
          </a:pPr>
          <a:r>
            <a:rPr lang="tr-TR" sz="2400" kern="1200" dirty="0" smtClean="0"/>
            <a:t>temsilcilerinden oluşur.</a:t>
          </a:r>
        </a:p>
        <a:p>
          <a:pPr lvl="0" defTabSz="1066800">
            <a:lnSpc>
              <a:spcPct val="90000"/>
            </a:lnSpc>
            <a:spcBef>
              <a:spcPct val="0"/>
            </a:spcBef>
            <a:spcAft>
              <a:spcPct val="35000"/>
            </a:spcAft>
          </a:pPr>
          <a:r>
            <a:rPr lang="tr-TR" sz="2400" kern="1200" dirty="0" smtClean="0"/>
            <a:t>(GTH Bakanlığı tarafından belirtilen takvim içinde oluşturularak ilgili bakanlığa gönderilerek iletişim bilgileri Modüle girilecek).</a:t>
          </a:r>
        </a:p>
        <a:p>
          <a:pPr lvl="0" defTabSz="1066800">
            <a:lnSpc>
              <a:spcPct val="90000"/>
            </a:lnSpc>
            <a:spcBef>
              <a:spcPct val="0"/>
            </a:spcBef>
            <a:spcAft>
              <a:spcPct val="35000"/>
            </a:spcAft>
          </a:pPr>
          <a:r>
            <a:rPr lang="tr-TR" sz="2400" kern="1200" dirty="0" smtClean="0"/>
            <a:t> </a:t>
          </a:r>
          <a:endParaRPr lang="tr-TR" sz="2400" kern="1200" dirty="0"/>
        </a:p>
      </dsp:txBody>
      <dsp:txXfrm>
        <a:off x="137925" y="137925"/>
        <a:ext cx="8225842" cy="44332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357676" cy="4630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1. İllerde Programın yürütülmesini sağlamak,</a:t>
          </a:r>
        </a:p>
        <a:p>
          <a:pPr lvl="0" algn="just" defTabSz="1244600">
            <a:lnSpc>
              <a:spcPct val="90000"/>
            </a:lnSpc>
            <a:spcBef>
              <a:spcPct val="0"/>
            </a:spcBef>
            <a:spcAft>
              <a:spcPct val="35000"/>
            </a:spcAft>
          </a:pPr>
          <a:r>
            <a:rPr lang="tr-TR" sz="2800" kern="1200" dirty="0" smtClean="0"/>
            <a:t>2. Programın etkili bir şekilde devam ettirilebilmesi için sütün çocuklarda büyüme ve gelişmeye olan olumlu etkisinin vurgulanacağı yerel, bilimsel, çevre ve medya desteğiyle kamuoyunda farkındalık yaratacak şekilde tedbirler almak,</a:t>
          </a:r>
        </a:p>
        <a:p>
          <a:pPr lvl="0" algn="just" defTabSz="1244600">
            <a:lnSpc>
              <a:spcPct val="90000"/>
            </a:lnSpc>
            <a:spcBef>
              <a:spcPct val="0"/>
            </a:spcBef>
            <a:spcAft>
              <a:spcPct val="35000"/>
            </a:spcAft>
          </a:pPr>
          <a:r>
            <a:rPr lang="tr-TR" sz="2400" kern="1200" dirty="0" smtClean="0"/>
            <a:t> </a:t>
          </a:r>
          <a:endParaRPr lang="tr-TR" sz="2400" kern="1200" dirty="0"/>
        </a:p>
      </dsp:txBody>
      <dsp:txXfrm>
        <a:off x="135626" y="135626"/>
        <a:ext cx="8086424" cy="43593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21A3FF-AD95-4F9D-8B33-D555A27EEE16}">
      <dsp:nvSpPr>
        <dsp:cNvPr id="0" name=""/>
        <dsp:cNvSpPr/>
      </dsp:nvSpPr>
      <dsp:spPr>
        <a:xfrm>
          <a:off x="0" y="0"/>
          <a:ext cx="8258204" cy="48531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tr-TR" sz="2800" kern="1200" dirty="0" smtClean="0"/>
            <a:t>3. Çeşitli nedenlerle (okulların kayıtlı öğrenci sayılarındaki değişiklik, öğrenci devamsızlığı, resmi tatil, hava koşulları, mahalli düzeyde eğitime geçici olarak ara verilmesi vb.) dağıtımı yapılamayan sütlerin İl Okul Sütü Komisyonlarınca öncelikle veli izni olan diğer kurumlardaki öğrenciler olmak üzere mahallinde değerlendirilmesini sağlamak,</a:t>
          </a:r>
        </a:p>
        <a:p>
          <a:pPr lvl="0" algn="just" defTabSz="1244600">
            <a:lnSpc>
              <a:spcPct val="90000"/>
            </a:lnSpc>
            <a:spcBef>
              <a:spcPct val="0"/>
            </a:spcBef>
            <a:spcAft>
              <a:spcPct val="35000"/>
            </a:spcAft>
          </a:pPr>
          <a:r>
            <a:rPr lang="tr-TR" sz="2800" kern="1200" dirty="0" smtClean="0"/>
            <a:t>4. Mal Muayene ve Kabul Komisyonu olarak görev yapmaktır.</a:t>
          </a:r>
          <a:endParaRPr lang="tr-TR" sz="2800" kern="1200" dirty="0"/>
        </a:p>
      </dsp:txBody>
      <dsp:txXfrm>
        <a:off x="142144" y="142144"/>
        <a:ext cx="7973916" cy="45688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270C843-F889-41FC-9D5B-56429DB96995}" type="datetimeFigureOut">
              <a:rPr lang="tr-TR"/>
              <a:pPr>
                <a:defRPr/>
              </a:pPr>
              <a:t>10.02.2015</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ABAAA58-EB99-4EDD-BBC4-C1DAD0B701ED}" type="slidenum">
              <a:rPr lang="tr-TR"/>
              <a:pPr>
                <a:defRPr/>
              </a:pPr>
              <a:t>‹#›</a:t>
            </a:fld>
            <a:endParaRPr lang="tr-TR"/>
          </a:p>
        </p:txBody>
      </p:sp>
    </p:spTree>
    <p:extLst>
      <p:ext uri="{BB962C8B-B14F-4D97-AF65-F5344CB8AC3E}">
        <p14:creationId xmlns="" xmlns:p14="http://schemas.microsoft.com/office/powerpoint/2010/main" val="3359037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22A55EE-9023-4B48-9207-28F5B2FE838C}" type="datetimeFigureOut">
              <a:rPr lang="tr-TR"/>
              <a:pPr>
                <a:defRPr/>
              </a:pPr>
              <a:t>10.02.2015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E337D7D-44B5-44B7-B2F5-34E15B339152}" type="slidenum">
              <a:rPr lang="tr-TR"/>
              <a:pPr>
                <a:defRPr/>
              </a:pPr>
              <a:t>‹#›</a:t>
            </a:fld>
            <a:endParaRPr lang="tr-TR"/>
          </a:p>
        </p:txBody>
      </p:sp>
    </p:spTree>
    <p:extLst>
      <p:ext uri="{BB962C8B-B14F-4D97-AF65-F5344CB8AC3E}">
        <p14:creationId xmlns="" xmlns:p14="http://schemas.microsoft.com/office/powerpoint/2010/main" val="3893168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18435"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Slayt Numarası Yer Tutucusu 3"/>
          <p:cNvSpPr>
            <a:spLocks noGrp="1"/>
          </p:cNvSpPr>
          <p:nvPr>
            <p:ph type="sldNum" sz="quarter" idx="5"/>
          </p:nvPr>
        </p:nvSpPr>
        <p:spPr/>
        <p:txBody>
          <a:bodyPr/>
          <a:lstStyle/>
          <a:p>
            <a:pPr>
              <a:defRPr/>
            </a:pPr>
            <a:fld id="{16B470F4-01AC-4391-8B2F-46E660154C3E}" type="slidenum">
              <a:rPr lang="tr-TR" smtClean="0"/>
              <a:pPr>
                <a:defRPr/>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11</a:t>
            </a:fld>
            <a:endParaRPr lang="tr-TR">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12</a:t>
            </a:fld>
            <a:endParaRPr lang="tr-TR">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13</a:t>
            </a:fld>
            <a:endParaRPr lang="tr-TR">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14</a:t>
            </a:fld>
            <a:endParaRPr lang="tr-TR">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15</a:t>
            </a:fld>
            <a:endParaRPr lang="tr-TR">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16</a:t>
            </a:fld>
            <a:endParaRPr lang="tr-TR">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17</a:t>
            </a:fld>
            <a:endParaRPr lang="tr-TR">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18</a:t>
            </a:fld>
            <a:endParaRPr lang="tr-TR">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19</a:t>
            </a:fld>
            <a:endParaRPr lang="tr-TR">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20</a:t>
            </a:fld>
            <a:endParaRPr lang="tr-T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pPr/>
              <a:t>3</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21</a:t>
            </a:fld>
            <a:endParaRPr lang="tr-TR">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22</a:t>
            </a:fld>
            <a:endParaRPr lang="tr-TR">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23</a:t>
            </a:fld>
            <a:endParaRPr lang="tr-TR">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24</a:t>
            </a:fld>
            <a:endParaRPr lang="tr-TR">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25</a:t>
            </a:fld>
            <a:endParaRPr lang="tr-TR">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26</a:t>
            </a:fld>
            <a:endParaRPr lang="tr-TR">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27</a:t>
            </a:fld>
            <a:endParaRPr lang="tr-TR">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28</a:t>
            </a:fld>
            <a:endParaRPr lang="tr-TR">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29</a:t>
            </a:fld>
            <a:endParaRPr lang="tr-TR">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30</a:t>
            </a:fld>
            <a:endParaRPr lang="tr-T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4</a:t>
            </a:fld>
            <a:endParaRPr lang="tr-TR">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31</a:t>
            </a:fld>
            <a:endParaRPr lang="tr-TR">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32</a:t>
            </a:fld>
            <a:endParaRPr lang="tr-TR">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33</a:t>
            </a:fld>
            <a:endParaRPr lang="tr-TR">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34</a:t>
            </a:fld>
            <a:endParaRPr lang="tr-TR">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35</a:t>
            </a:fld>
            <a:endParaRPr lang="tr-TR">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36</a:t>
            </a:fld>
            <a:endParaRPr lang="tr-TR">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37</a:t>
            </a:fld>
            <a:endParaRPr lang="tr-TR">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38</a:t>
            </a:fld>
            <a:endParaRPr lang="tr-TR">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39</a:t>
            </a:fld>
            <a:endParaRPr lang="tr-TR">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40</a:t>
            </a:fld>
            <a:endParaRPr lang="tr-T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5</a:t>
            </a:fld>
            <a:endParaRPr lang="tr-TR">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41</a:t>
            </a:fld>
            <a:endParaRPr lang="tr-TR">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42</a:t>
            </a:fld>
            <a:endParaRPr lang="tr-TR">
              <a:solidFill>
                <a:prstClr val="black"/>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7E337D7D-44B5-44B7-B2F5-34E15B339152}" type="slidenum">
              <a:rPr lang="tr-TR" smtClean="0"/>
              <a:pPr>
                <a:defRPr/>
              </a:pPr>
              <a:t>43</a:t>
            </a:fld>
            <a:endParaRPr lang="tr-TR"/>
          </a:p>
        </p:txBody>
      </p:sp>
    </p:spTree>
    <p:extLst>
      <p:ext uri="{BB962C8B-B14F-4D97-AF65-F5344CB8AC3E}">
        <p14:creationId xmlns="" xmlns:p14="http://schemas.microsoft.com/office/powerpoint/2010/main" val="4293912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pPr/>
              <a:t>6</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pPr/>
              <a:t>7</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pPr/>
              <a:t>8</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9</a:t>
            </a:fld>
            <a:endParaRPr lang="tr-T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4290275-3DAF-4CFF-8364-013CA51842BE}" type="slidenum">
              <a:rPr lang="tr-TR" smtClean="0">
                <a:solidFill>
                  <a:prstClr val="black"/>
                </a:solidFill>
              </a:rPr>
              <a:pPr/>
              <a:t>10</a:t>
            </a:fld>
            <a:endParaRPr lang="tr-T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smtClean="0"/>
            </a:lvl1pPr>
          </a:lstStyle>
          <a:p>
            <a:pPr>
              <a:defRPr/>
            </a:pPr>
            <a:fld id="{189F90B8-03F9-4639-868F-CAEA9424D75C}" type="datetime1">
              <a:rPr lang="tr-TR"/>
              <a:pPr>
                <a:defRPr/>
              </a:pPr>
              <a:t>10.02.2015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744ED42-333C-4F33-9AD5-37BA4B9CC41A}" type="slidenum">
              <a:rPr lang="tr-TR"/>
              <a:pPr>
                <a:defRPr/>
              </a:pPr>
              <a:t>‹#›</a:t>
            </a:fld>
            <a:endParaRPr lang="tr-TR"/>
          </a:p>
        </p:txBody>
      </p:sp>
    </p:spTree>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182FCF3-C044-44ED-84A8-00C4140494CB}" type="datetime1">
              <a:rPr lang="tr-TR"/>
              <a:pPr>
                <a:defRPr/>
              </a:pPr>
              <a:t>10.02.2015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38B0F86-3C58-4174-81EF-6E08AB3DDB08}" type="slidenum">
              <a:rPr lang="tr-TR"/>
              <a:pPr>
                <a:defRPr/>
              </a:pPr>
              <a:t>‹#›</a:t>
            </a:fld>
            <a:endParaRPr lang="tr-TR"/>
          </a:p>
        </p:txBody>
      </p:sp>
    </p:spTree>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B73806E-996A-44C5-B5CC-47FE578F605E}" type="datetime1">
              <a:rPr lang="tr-TR"/>
              <a:pPr>
                <a:defRPr/>
              </a:pPr>
              <a:t>10.02.2015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A286030-E5CD-4FFA-B0C4-FD2B00FE5119}" type="slidenum">
              <a:rPr lang="tr-TR"/>
              <a:pPr>
                <a:defRPr/>
              </a:pPr>
              <a:t>‹#›</a:t>
            </a:fld>
            <a:endParaRPr lang="tr-TR"/>
          </a:p>
        </p:txBody>
      </p:sp>
    </p:spTree>
  </p:cSld>
  <p:clrMapOvr>
    <a:masterClrMapping/>
  </p:clrMapOvr>
  <p:transition>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F272AE9-F762-4014-BBA3-2368DBD672C0}" type="datetime1">
              <a:rPr lang="tr-TR" smtClean="0"/>
              <a:pPr/>
              <a:t>10.02.2015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4E1223F-7106-45A5-81F6-0642CF00A02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32F133E-DEB8-4E0C-B173-23072428263A}" type="datetime1">
              <a:rPr lang="tr-TR"/>
              <a:pPr>
                <a:defRPr/>
              </a:pPr>
              <a:t>10.02.2015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B475E44-CF99-4E1D-9509-5A757375E61F}" type="slidenum">
              <a:rPr lang="tr-TR"/>
              <a:pPr>
                <a:defRPr/>
              </a:pPr>
              <a:t>‹#›</a:t>
            </a:fld>
            <a:endParaRPr lang="tr-TR"/>
          </a:p>
        </p:txBody>
      </p:sp>
    </p:spTree>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BC5ECF88-41C3-46FF-92F2-DF9F69911EC7}" type="datetime1">
              <a:rPr lang="tr-TR"/>
              <a:pPr>
                <a:defRPr/>
              </a:pPr>
              <a:t>10.02.2015</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37D3FC8-7EE8-4D27-88FB-49E691CFD65B}" type="slidenum">
              <a:rPr lang="tr-TR"/>
              <a:pPr>
                <a:defRPr/>
              </a:pPr>
              <a:t>‹#›</a:t>
            </a:fld>
            <a:endParaRPr lang="tr-TR"/>
          </a:p>
        </p:txBody>
      </p:sp>
    </p:spTree>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6FE73B55-2771-4C37-B569-66053A5E7A2B}" type="datetime1">
              <a:rPr lang="tr-TR"/>
              <a:pPr>
                <a:defRPr/>
              </a:pPr>
              <a:t>10.02.2015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282C962-2F37-492A-A2FB-81755C5799BD}" type="slidenum">
              <a:rPr lang="tr-TR"/>
              <a:pPr>
                <a:defRPr/>
              </a:pPr>
              <a:t>‹#›</a:t>
            </a:fld>
            <a:endParaRPr lang="tr-TR"/>
          </a:p>
        </p:txBody>
      </p:sp>
    </p:spTree>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6629502-8749-4854-99C7-7CC543DDB0BA}" type="datetime1">
              <a:rPr lang="tr-TR"/>
              <a:pPr>
                <a:defRPr/>
              </a:pPr>
              <a:t>10.02.2015</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92222B08-4691-4510-8562-8894523A8FB4}" type="slidenum">
              <a:rPr lang="tr-TR"/>
              <a:pPr>
                <a:defRPr/>
              </a:pPr>
              <a:t>‹#›</a:t>
            </a:fld>
            <a:endParaRPr lang="tr-TR"/>
          </a:p>
        </p:txBody>
      </p:sp>
    </p:spTree>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DDDE3653-D75E-4143-98F1-1BAB691113CB}" type="datetime1">
              <a:rPr lang="tr-TR"/>
              <a:pPr>
                <a:defRPr/>
              </a:pPr>
              <a:t>10.02.2015</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7987872C-FC17-476B-BBE9-0C7C5CC6F1D3}" type="slidenum">
              <a:rPr lang="tr-TR"/>
              <a:pPr>
                <a:defRPr/>
              </a:pPr>
              <a:t>‹#›</a:t>
            </a:fld>
            <a:endParaRPr lang="tr-TR"/>
          </a:p>
        </p:txBody>
      </p:sp>
    </p:spTree>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E3ED9F8D-854A-4A5A-9E9D-41CD82DF850F}" type="datetime1">
              <a:rPr lang="tr-TR"/>
              <a:pPr>
                <a:defRPr/>
              </a:pPr>
              <a:t>10.02.2015</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BBD34388-E9E2-4071-AD28-B0A01456C9C6}" type="slidenum">
              <a:rPr lang="tr-TR"/>
              <a:pPr>
                <a:defRPr/>
              </a:pPr>
              <a:t>‹#›</a:t>
            </a:fld>
            <a:endParaRPr lang="tr-TR"/>
          </a:p>
        </p:txBody>
      </p:sp>
    </p:spTree>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C9D0BFC-BA32-429E-B756-134FCD99776E}" type="datetime1">
              <a:rPr lang="tr-TR"/>
              <a:pPr>
                <a:defRPr/>
              </a:pPr>
              <a:t>10.02.2015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D663907C-C726-43C2-80AD-DC7EBB24E5A1}" type="slidenum">
              <a:rPr lang="tr-TR"/>
              <a:pPr>
                <a:defRPr/>
              </a:pPr>
              <a:t>‹#›</a:t>
            </a:fld>
            <a:endParaRPr lang="tr-TR"/>
          </a:p>
        </p:txBody>
      </p:sp>
    </p:spTree>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012B953-B54C-4813-9193-C5753DB7D9F3}" type="datetime1">
              <a:rPr lang="tr-TR"/>
              <a:pPr>
                <a:defRPr/>
              </a:pPr>
              <a:t>10.02.2015</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711E6C88-62D9-49D8-83F3-2EED11FC560C}" type="slidenum">
              <a:rPr lang="tr-TR"/>
              <a:pPr>
                <a:defRPr/>
              </a:pPr>
              <a:t>‹#›</a:t>
            </a:fld>
            <a:endParaRPr lang="tr-TR"/>
          </a:p>
        </p:txBody>
      </p:sp>
    </p:spTree>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570383E-8B0E-48A5-878B-BBF96FB705C4}" type="datetime1">
              <a:rPr lang="tr-TR"/>
              <a:pPr>
                <a:defRPr/>
              </a:pPr>
              <a:t>10.02.2015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5517447-2311-4957-9685-9E3560E9A45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4668" r:id="rId1"/>
    <p:sldLayoutId id="2147484658" r:id="rId2"/>
    <p:sldLayoutId id="2147484659" r:id="rId3"/>
    <p:sldLayoutId id="2147484660" r:id="rId4"/>
    <p:sldLayoutId id="2147484661" r:id="rId5"/>
    <p:sldLayoutId id="2147484662" r:id="rId6"/>
    <p:sldLayoutId id="2147484663" r:id="rId7"/>
    <p:sldLayoutId id="2147484664" r:id="rId8"/>
    <p:sldLayoutId id="2147484665" r:id="rId9"/>
    <p:sldLayoutId id="2147484666" r:id="rId10"/>
    <p:sldLayoutId id="2147484667" r:id="rId11"/>
    <p:sldLayoutId id="2147484669" r:id="rId12"/>
  </p:sldLayoutIdLst>
  <p:transition>
    <p:pull dir="u"/>
  </p:transition>
  <p:hf sldNum="0"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8.xml"/><Relationship Id="rId7" Type="http://schemas.microsoft.com/office/2007/relationships/diagramDrawing" Target="../diagrams/drawing38.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38.xml"/><Relationship Id="rId5" Type="http://schemas.openxmlformats.org/officeDocument/2006/relationships/diagramQuickStyle" Target="../diagrams/quickStyle38.xml"/><Relationship Id="rId4" Type="http://schemas.openxmlformats.org/officeDocument/2006/relationships/diagramLayout" Target="../diagrams/layout38.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39.xml"/><Relationship Id="rId7" Type="http://schemas.microsoft.com/office/2007/relationships/diagramDrawing" Target="../diagrams/drawing39.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39.xml"/><Relationship Id="rId5" Type="http://schemas.openxmlformats.org/officeDocument/2006/relationships/diagramQuickStyle" Target="../diagrams/quickStyle39.xml"/><Relationship Id="rId4" Type="http://schemas.openxmlformats.org/officeDocument/2006/relationships/diagramLayout" Target="../diagrams/layout39.xml"/></Relationships>
</file>

<file path=ppt/slides/_rels/slide43.xml.rels><?xml version="1.0" encoding="UTF-8" standalone="yes"?>
<Relationships xmlns="http://schemas.openxmlformats.org/package/2006/relationships"><Relationship Id="rId3" Type="http://schemas.openxmlformats.org/officeDocument/2006/relationships/hyperlink" Target="mailto:temelegitim10@meb.gov.tr" TargetMode="External"/><Relationship Id="rId2" Type="http://schemas.openxmlformats.org/officeDocument/2006/relationships/notesSlide" Target="../notesSlides/notesSlide42.xml"/><Relationship Id="rId1" Type="http://schemas.openxmlformats.org/officeDocument/2006/relationships/slideLayout" Target="../slideLayouts/slideLayout7.xml"/><Relationship Id="rId5" Type="http://schemas.openxmlformats.org/officeDocument/2006/relationships/hyperlink" Target="http://www.okulsutu.com.tr/" TargetMode="External"/><Relationship Id="rId4" Type="http://schemas.openxmlformats.org/officeDocument/2006/relationships/hyperlink" Target="http://www.okulsutu.meb.gov.tr/"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6.xml"/><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microsoft.com/office/2007/relationships/diagramDrawing" Target="../diagrams/drawing6.xml"/><Relationship Id="rId4" Type="http://schemas.openxmlformats.org/officeDocument/2006/relationships/diagramLayout" Target="../diagrams/layout6.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4005064"/>
            <a:ext cx="8280920" cy="2308324"/>
          </a:xfrm>
          <a:prstGeom prst="rect">
            <a:avLst/>
          </a:prstGeom>
        </p:spPr>
        <p:txBody>
          <a:bodyPr wrap="square">
            <a:spAutoFit/>
          </a:bodyPr>
          <a:lstStyle/>
          <a:p>
            <a:pPr algn="ctr"/>
            <a:endParaRPr lang="tr-TR" sz="2400" b="1" dirty="0" smtClean="0">
              <a:solidFill>
                <a:schemeClr val="bg1">
                  <a:lumMod val="95000"/>
                </a:schemeClr>
              </a:solidFill>
            </a:endParaRPr>
          </a:p>
          <a:p>
            <a:pPr algn="ctr"/>
            <a:r>
              <a:rPr lang="tr-TR" sz="2400" b="1" dirty="0" smtClean="0">
                <a:solidFill>
                  <a:schemeClr val="bg1">
                    <a:lumMod val="95000"/>
                  </a:schemeClr>
                </a:solidFill>
              </a:rPr>
              <a:t>BALIKESİR</a:t>
            </a:r>
            <a:r>
              <a:rPr lang="tr-TR" sz="2400" b="1" dirty="0">
                <a:solidFill>
                  <a:schemeClr val="bg1">
                    <a:lumMod val="95000"/>
                  </a:schemeClr>
                </a:solidFill>
              </a:rPr>
              <a:t/>
            </a:r>
            <a:br>
              <a:rPr lang="tr-TR" sz="2400" b="1" dirty="0">
                <a:solidFill>
                  <a:schemeClr val="bg1">
                    <a:lumMod val="95000"/>
                  </a:schemeClr>
                </a:solidFill>
              </a:rPr>
            </a:br>
            <a:r>
              <a:rPr lang="tr-TR" sz="2400" b="1" dirty="0" smtClean="0">
                <a:solidFill>
                  <a:schemeClr val="bg1">
                    <a:lumMod val="95000"/>
                  </a:schemeClr>
                </a:solidFill>
              </a:rPr>
              <a:t>ALTIEYLÜL İLÇE MİLLİ </a:t>
            </a:r>
            <a:r>
              <a:rPr lang="tr-TR" sz="2400" b="1" dirty="0">
                <a:solidFill>
                  <a:schemeClr val="bg1">
                    <a:lumMod val="95000"/>
                  </a:schemeClr>
                </a:solidFill>
              </a:rPr>
              <a:t>EĞİTİM </a:t>
            </a:r>
            <a:r>
              <a:rPr lang="tr-TR" sz="2400" b="1" dirty="0" smtClean="0">
                <a:solidFill>
                  <a:schemeClr val="bg1">
                    <a:lumMod val="95000"/>
                  </a:schemeClr>
                </a:solidFill>
              </a:rPr>
              <a:t>MÜDÜRLÜĞÜ</a:t>
            </a:r>
          </a:p>
          <a:p>
            <a:pPr algn="ctr"/>
            <a:endParaRPr lang="tr-TR" sz="2400" b="1" dirty="0" smtClean="0">
              <a:solidFill>
                <a:schemeClr val="bg1">
                  <a:lumMod val="95000"/>
                </a:schemeClr>
              </a:solidFill>
            </a:endParaRPr>
          </a:p>
          <a:p>
            <a:pPr algn="ctr"/>
            <a:r>
              <a:rPr lang="tr-TR" sz="2400" b="1" dirty="0">
                <a:solidFill>
                  <a:schemeClr val="bg1">
                    <a:lumMod val="95000"/>
                  </a:schemeClr>
                </a:solidFill>
              </a:rPr>
              <a:t>TEMEL EĞİTİM HİZMETLERİ BİRİMİ</a:t>
            </a:r>
            <a:br>
              <a:rPr lang="tr-TR" sz="2400" b="1" dirty="0">
                <a:solidFill>
                  <a:schemeClr val="bg1">
                    <a:lumMod val="95000"/>
                  </a:schemeClr>
                </a:solidFill>
              </a:rPr>
            </a:br>
            <a:r>
              <a:rPr lang="tr-TR" sz="2400" b="1" dirty="0">
                <a:solidFill>
                  <a:schemeClr val="bg1">
                    <a:lumMod val="95000"/>
                  </a:schemeClr>
                </a:solidFill>
              </a:rPr>
              <a:t>OKUL SÜTÜ PROGRAMI</a:t>
            </a:r>
          </a:p>
        </p:txBody>
      </p:sp>
    </p:spTree>
  </p:cSld>
  <p:clrMapOvr>
    <a:masterClrMapping/>
  </p:clrMapOvr>
  <p:transition>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İL OKUL SÜTÜ KOMİSYONU GÖREVLERİ</a:t>
            </a:r>
            <a:r>
              <a:rPr lang="tr-TR" sz="2400" dirty="0" smtClean="0"/>
              <a:t/>
            </a:r>
            <a:br>
              <a:rPr lang="tr-TR" sz="2400" dirty="0" smtClean="0"/>
            </a:b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442419332"/>
              </p:ext>
            </p:extLst>
          </p:nvPr>
        </p:nvGraphicFramePr>
        <p:xfrm>
          <a:off x="251520" y="1750732"/>
          <a:ext cx="8357676" cy="4630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643708581"/>
      </p:ext>
    </p:extLst>
  </p:cSld>
  <p:clrMapOvr>
    <a:masterClrMapping/>
  </p:clrMapOvr>
  <p:transition>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dirty="0" smtClean="0"/>
              <a:t>İL OKUL SÜTÜ KOMİSYONU GÖREVLERİ</a:t>
            </a: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606063166"/>
              </p:ext>
            </p:extLst>
          </p:nvPr>
        </p:nvGraphicFramePr>
        <p:xfrm>
          <a:off x="457200" y="1600200"/>
          <a:ext cx="8258204"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İLÇE OKUL SÜTÜ KOMİSYONU</a:t>
            </a:r>
            <a:br>
              <a:rPr lang="tr-TR" sz="2400" b="1" dirty="0" smtClean="0"/>
            </a:b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637108809"/>
              </p:ext>
            </p:extLst>
          </p:nvPr>
        </p:nvGraphicFramePr>
        <p:xfrm>
          <a:off x="179512" y="1600200"/>
          <a:ext cx="8429684" cy="470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714441849"/>
      </p:ext>
    </p:extLst>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dirty="0" smtClean="0"/>
              <a:t/>
            </a:r>
            <a:br>
              <a:rPr lang="tr-TR" dirty="0" smtClean="0"/>
            </a:br>
            <a:r>
              <a:rPr lang="tr-TR" sz="2400" b="1" dirty="0" smtClean="0"/>
              <a:t>İLÇE OKUL SÜTÜ KOMİSYONU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746565224"/>
              </p:ext>
            </p:extLst>
          </p:nvPr>
        </p:nvGraphicFramePr>
        <p:xfrm>
          <a:off x="251520" y="1600200"/>
          <a:ext cx="8357676" cy="470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704898216"/>
      </p:ext>
    </p:extLst>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dirty="0" smtClean="0"/>
              <a:t>İLÇE OKUL SÜTÜ KOMİSYONU GÖREVLERİ</a:t>
            </a: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668964491"/>
              </p:ext>
            </p:extLst>
          </p:nvPr>
        </p:nvGraphicFramePr>
        <p:xfrm>
          <a:off x="251520" y="1600200"/>
          <a:ext cx="8357676" cy="470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053598189"/>
      </p:ext>
    </p:extLst>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dirty="0" smtClean="0"/>
              <a:t>İLÇE OKUL SÜTÜ KOMİSYONU GÖREVLERİ</a:t>
            </a: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705245132"/>
              </p:ext>
            </p:extLst>
          </p:nvPr>
        </p:nvGraphicFramePr>
        <p:xfrm>
          <a:off x="251520" y="1600200"/>
          <a:ext cx="8357676" cy="470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608709954"/>
      </p:ext>
    </p:extLst>
  </p:cSld>
  <p:clrMapOvr>
    <a:masterClrMapping/>
  </p:clrMapOvr>
  <p:transition>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8313" y="0"/>
            <a:ext cx="8229600" cy="980728"/>
          </a:xfrm>
        </p:spPr>
        <p:txBody>
          <a:bodyPr/>
          <a:lstStyle/>
          <a:p>
            <a:r>
              <a:rPr lang="tr-TR" sz="2400" b="1" dirty="0" smtClean="0"/>
              <a:t/>
            </a:r>
            <a:br>
              <a:rPr lang="tr-TR" sz="2400" b="1" dirty="0" smtClean="0"/>
            </a:br>
            <a:r>
              <a:rPr lang="tr-TR" sz="2400" b="1" dirty="0" smtClean="0"/>
              <a:t> İL MİLLÎ EĞİTİM MÜDÜRLÜKLERİ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421346644"/>
              </p:ext>
            </p:extLst>
          </p:nvPr>
        </p:nvGraphicFramePr>
        <p:xfrm>
          <a:off x="457200" y="1484784"/>
          <a:ext cx="822960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İL MİLLÎ EĞİTİM MÜDÜRLÜKLERİ GÖREVLERİ</a:t>
            </a: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886742610"/>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İL MİLLÎ EĞİTİM MÜDÜRLÜKLERİ GÖREVLERİ</a:t>
            </a: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917065667"/>
              </p:ext>
            </p:extLst>
          </p:nvPr>
        </p:nvGraphicFramePr>
        <p:xfrm>
          <a:off x="326826" y="1628800"/>
          <a:ext cx="806159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İLÇE MİLLÎ EĞİTİM MÜDÜRLÜKLERİ GÖREVLERİ</a:t>
            </a:r>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3124187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dirty="0"/>
          </a:p>
        </p:txBody>
      </p:sp>
      <p:pic>
        <p:nvPicPr>
          <p:cNvPr id="7" name="Resim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052736"/>
            <a:ext cx="8964488" cy="5112568"/>
          </a:xfrm>
          <a:prstGeom prst="rect">
            <a:avLst/>
          </a:prstGeom>
        </p:spPr>
      </p:pic>
      <p:sp>
        <p:nvSpPr>
          <p:cNvPr id="6" name="5 Dikdörtgen"/>
          <p:cNvSpPr/>
          <p:nvPr/>
        </p:nvSpPr>
        <p:spPr>
          <a:xfrm>
            <a:off x="2051720" y="260648"/>
            <a:ext cx="4280985" cy="369332"/>
          </a:xfrm>
          <a:prstGeom prst="rect">
            <a:avLst/>
          </a:prstGeom>
        </p:spPr>
        <p:txBody>
          <a:bodyPr wrap="square">
            <a:spAutoFit/>
          </a:bodyPr>
          <a:lstStyle/>
          <a:p>
            <a:r>
              <a:rPr lang="tr-TR" b="1" dirty="0" smtClean="0">
                <a:solidFill>
                  <a:schemeClr val="bg1"/>
                </a:solidFill>
              </a:rPr>
              <a:t>2015 YILI OKUL SÜTÜ PROGRAMI</a:t>
            </a:r>
            <a:endParaRPr lang="tr-TR" dirty="0">
              <a:solidFill>
                <a:schemeClr val="bg1"/>
              </a:solidFill>
            </a:endParaRPr>
          </a:p>
        </p:txBody>
      </p:sp>
      <p:sp>
        <p:nvSpPr>
          <p:cNvPr id="8" name="7 Dikdörtgen"/>
          <p:cNvSpPr/>
          <p:nvPr/>
        </p:nvSpPr>
        <p:spPr>
          <a:xfrm>
            <a:off x="6156176" y="548680"/>
            <a:ext cx="2987824" cy="323165"/>
          </a:xfrm>
          <a:prstGeom prst="rect">
            <a:avLst/>
          </a:prstGeom>
        </p:spPr>
        <p:txBody>
          <a:bodyPr wrap="square">
            <a:spAutoFit/>
          </a:bodyPr>
          <a:lstStyle/>
          <a:p>
            <a:pPr lvl="0"/>
            <a:r>
              <a:rPr lang="tr-TR" sz="1500" b="1" smtClean="0">
                <a:solidFill>
                  <a:schemeClr val="bg1"/>
                </a:solidFill>
              </a:rPr>
              <a:t>05</a:t>
            </a:r>
            <a:r>
              <a:rPr lang="tr-TR" sz="1500" b="1" smtClean="0">
                <a:solidFill>
                  <a:schemeClr val="bg1"/>
                </a:solidFill>
              </a:rPr>
              <a:t>/02/2015             </a:t>
            </a:r>
            <a:r>
              <a:rPr lang="tr-TR" sz="1500" b="1" dirty="0" smtClean="0">
                <a:solidFill>
                  <a:schemeClr val="bg1"/>
                </a:solidFill>
              </a:rPr>
              <a:t>BALIKESİR </a:t>
            </a:r>
            <a:endParaRPr lang="tr-TR" sz="15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SÜT DAĞITIMI YAPILAN </a:t>
            </a:r>
            <a:br>
              <a:rPr lang="tr-TR" sz="2400" b="1" dirty="0" smtClean="0"/>
            </a:br>
            <a:r>
              <a:rPr lang="tr-TR" sz="2400" b="1" dirty="0" smtClean="0"/>
              <a:t>OKUL MÜDÜRLÜKLERİNİN GÖREVLERİ</a:t>
            </a:r>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806492705"/>
              </p:ext>
            </p:extLst>
          </p:nvPr>
        </p:nvGraphicFramePr>
        <p:xfrm>
          <a:off x="457200" y="1600200"/>
          <a:ext cx="8229600"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
            </a:r>
            <a:br>
              <a:rPr lang="tr-TR" sz="2400" b="1" u="sng" dirty="0" smtClean="0"/>
            </a:br>
            <a:r>
              <a:rPr lang="tr-TR" sz="2400" b="1" u="sng" dirty="0" smtClean="0"/>
              <a:t/>
            </a:r>
            <a:br>
              <a:rPr lang="tr-TR" sz="2400" b="1" u="sng" dirty="0" smtClean="0"/>
            </a:br>
            <a:r>
              <a:rPr lang="tr-TR" sz="2400" b="1" u="sng" dirty="0" smtClean="0"/>
              <a:t>SÜT DAĞITIMI YAPILAN </a:t>
            </a:r>
            <a:br>
              <a:rPr lang="tr-TR" sz="2400" b="1" u="sng" dirty="0" smtClean="0"/>
            </a:br>
            <a:r>
              <a:rPr lang="tr-TR" sz="2400" b="1" u="sng" dirty="0" smtClean="0"/>
              <a:t>OKUL MÜDÜRLÜKLERİNİN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686722038"/>
              </p:ext>
            </p:extLst>
          </p:nvPr>
        </p:nvGraphicFramePr>
        <p:xfrm>
          <a:off x="179512" y="1484784"/>
          <a:ext cx="864096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
            </a:r>
            <a:br>
              <a:rPr lang="tr-TR" sz="2400" b="1" u="sng" dirty="0" smtClean="0"/>
            </a:br>
            <a:r>
              <a:rPr lang="tr-TR" sz="2400" b="1" u="sng" dirty="0" smtClean="0"/>
              <a:t/>
            </a:r>
            <a:br>
              <a:rPr lang="tr-TR" sz="2400" b="1" u="sng" dirty="0" smtClean="0"/>
            </a:br>
            <a:r>
              <a:rPr lang="tr-TR" sz="2400" b="1" u="sng" dirty="0" smtClean="0"/>
              <a:t>SÜT DAĞITIMI YAPILAN </a:t>
            </a:r>
            <a:br>
              <a:rPr lang="tr-TR" sz="2400" b="1" u="sng" dirty="0" smtClean="0"/>
            </a:br>
            <a:r>
              <a:rPr lang="tr-TR" sz="2400" b="1" u="sng" dirty="0" smtClean="0"/>
              <a:t>OKUL MÜDÜRLÜKLERİNİN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4203269001"/>
              </p:ext>
            </p:extLst>
          </p:nvPr>
        </p:nvGraphicFramePr>
        <p:xfrm>
          <a:off x="285720" y="1600200"/>
          <a:ext cx="8401080" cy="49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SÜT DAĞITIMI YAPILAN </a:t>
            </a:r>
            <a:br>
              <a:rPr lang="tr-TR" sz="2400" b="1" u="sng" dirty="0" smtClean="0"/>
            </a:br>
            <a:r>
              <a:rPr lang="tr-TR" sz="2400" b="1" u="sng" dirty="0" smtClean="0"/>
              <a:t>OKUL MÜDÜRLÜKLERİNİN GÖREVLERİ</a:t>
            </a: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831236687"/>
              </p:ext>
            </p:extLst>
          </p:nvPr>
        </p:nvGraphicFramePr>
        <p:xfrm>
          <a:off x="457200" y="1600200"/>
          <a:ext cx="8229600" cy="49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SÜT DAĞITIMI YAPILAN </a:t>
            </a:r>
            <a:br>
              <a:rPr lang="tr-TR" sz="2400" b="1" u="sng" dirty="0" smtClean="0"/>
            </a:br>
            <a:r>
              <a:rPr lang="tr-TR" sz="2400" b="1" u="sng" dirty="0" smtClean="0"/>
              <a:t>OKUL MÜDÜRLÜKLERİNİN GÖREVLERİ</a:t>
            </a: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44814678"/>
              </p:ext>
            </p:extLst>
          </p:nvPr>
        </p:nvGraphicFramePr>
        <p:xfrm>
          <a:off x="457200" y="1600200"/>
          <a:ext cx="8229600"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
            </a:r>
            <a:br>
              <a:rPr lang="tr-TR" sz="2400" b="1" u="sng" dirty="0" smtClean="0"/>
            </a:br>
            <a:r>
              <a:rPr lang="tr-TR" sz="2400" b="1" u="sng" dirty="0" smtClean="0"/>
              <a:t/>
            </a:r>
            <a:br>
              <a:rPr lang="tr-TR" sz="2400" b="1" u="sng" dirty="0" smtClean="0"/>
            </a:br>
            <a:r>
              <a:rPr lang="tr-TR" sz="2400" b="1" u="sng" dirty="0" smtClean="0"/>
              <a:t>OKUL SÜTÜ KABUL KOMİSYONU</a:t>
            </a:r>
            <a:r>
              <a:rPr lang="tr-TR" dirty="0" smtClean="0"/>
              <a:t/>
            </a:r>
            <a:br>
              <a:rPr lang="tr-TR"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899354810"/>
              </p:ext>
            </p:extLst>
          </p:nvPr>
        </p:nvGraphicFramePr>
        <p:xfrm>
          <a:off x="457200" y="1600200"/>
          <a:ext cx="8258204" cy="49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
            </a:r>
            <a:br>
              <a:rPr lang="tr-TR" sz="2400" b="1" u="sng" dirty="0" smtClean="0"/>
            </a:br>
            <a:r>
              <a:rPr lang="tr-TR" sz="2400" b="1" u="sng" dirty="0" smtClean="0"/>
              <a:t/>
            </a:r>
            <a:br>
              <a:rPr lang="tr-TR" sz="2400" b="1" u="sng" dirty="0" smtClean="0"/>
            </a:br>
            <a:r>
              <a:rPr lang="tr-TR" sz="2400" b="1" u="sng" dirty="0" smtClean="0"/>
              <a:t/>
            </a:r>
            <a:br>
              <a:rPr lang="tr-TR" sz="2400" b="1" u="sng" dirty="0" smtClean="0"/>
            </a:br>
            <a:r>
              <a:rPr lang="tr-TR" sz="2400" b="1" u="sng" dirty="0" smtClean="0"/>
              <a:t/>
            </a:r>
            <a:br>
              <a:rPr lang="tr-TR" sz="2400" b="1" u="sng" dirty="0" smtClean="0"/>
            </a:br>
            <a:r>
              <a:rPr lang="tr-TR" sz="2400" b="1" u="sng" dirty="0" smtClean="0"/>
              <a:t>OKUL  SÜTÜ KABUL KOMİSYONLARININ GÖREVLERİ</a:t>
            </a:r>
            <a:br>
              <a:rPr lang="tr-TR" sz="2400" b="1" u="sng" dirty="0" smtClean="0"/>
            </a:br>
            <a:r>
              <a:rPr lang="tr-TR" dirty="0" smtClean="0"/>
              <a:t/>
            </a:r>
            <a:br>
              <a:rPr lang="tr-TR"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194670942"/>
              </p:ext>
            </p:extLst>
          </p:nvPr>
        </p:nvGraphicFramePr>
        <p:xfrm>
          <a:off x="457200" y="1600200"/>
          <a:ext cx="8229600" cy="4781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
            </a:r>
            <a:br>
              <a:rPr lang="tr-TR" sz="2400" b="1" u="sng" dirty="0" smtClean="0"/>
            </a:br>
            <a:r>
              <a:rPr lang="tr-TR" sz="2400" b="1" u="sng" dirty="0" smtClean="0"/>
              <a:t>OKUL  SÜTÜ KABUL KOMİSYONLARININ GÖREVLERİ</a:t>
            </a:r>
            <a:br>
              <a:rPr lang="tr-TR" sz="2400" b="1" u="sng" dirty="0" smtClean="0"/>
            </a:br>
            <a:endParaRPr lang="tr-TR" sz="2400"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1969358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
            </a:r>
            <a:br>
              <a:rPr lang="tr-TR" sz="2400" b="1" u="sng" dirty="0" smtClean="0"/>
            </a:br>
            <a:r>
              <a:rPr lang="tr-TR" sz="2400" b="1" u="sng" dirty="0" smtClean="0"/>
              <a:t/>
            </a:r>
            <a:br>
              <a:rPr lang="tr-TR" sz="2400" b="1" u="sng" dirty="0" smtClean="0"/>
            </a:br>
            <a:r>
              <a:rPr lang="tr-TR" sz="2400" b="1" u="sng" dirty="0" smtClean="0"/>
              <a:t>OKUL  SÜTÜ KABUL KOMİSYONLARININ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88822861"/>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
            </a:r>
            <a:br>
              <a:rPr lang="tr-TR" sz="2400" b="1" u="sng" dirty="0" smtClean="0"/>
            </a:br>
            <a:r>
              <a:rPr lang="tr-TR" sz="2400" b="1" u="sng" dirty="0" smtClean="0"/>
              <a:t/>
            </a:r>
            <a:br>
              <a:rPr lang="tr-TR" sz="2400" b="1" u="sng" dirty="0" smtClean="0"/>
            </a:br>
            <a:r>
              <a:rPr lang="tr-TR" sz="2400" b="1" u="sng" dirty="0" smtClean="0"/>
              <a:t>OKUL  SÜTÜ KABUL KOMİSYONLARININ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853609830"/>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dirty="0" smtClean="0"/>
              <a:t>SUNUM PLANI</a:t>
            </a:r>
            <a:endParaRPr lang="tr-TR" sz="2400" b="1" dirty="0"/>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2170255372"/>
              </p:ext>
            </p:extLst>
          </p:nvPr>
        </p:nvGraphicFramePr>
        <p:xfrm>
          <a:off x="467544" y="1988840"/>
          <a:ext cx="8147248" cy="3705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Dikdörtgen 17"/>
          <p:cNvSpPr/>
          <p:nvPr/>
        </p:nvSpPr>
        <p:spPr>
          <a:xfrm>
            <a:off x="1043608" y="5821224"/>
            <a:ext cx="5256584" cy="461665"/>
          </a:xfrm>
          <a:prstGeom prst="rect">
            <a:avLst/>
          </a:prstGeom>
        </p:spPr>
        <p:txBody>
          <a:bodyPr wrap="square">
            <a:spAutoFit/>
          </a:bodyPr>
          <a:lstStyle/>
          <a:p>
            <a:pPr lvl="0"/>
            <a:r>
              <a:rPr lang="tr-TR" sz="2400" dirty="0" smtClean="0">
                <a:solidFill>
                  <a:schemeClr val="bg1"/>
                </a:solidFill>
              </a:rPr>
              <a:t>V. </a:t>
            </a:r>
            <a:r>
              <a:rPr lang="tr-TR" sz="2400" dirty="0">
                <a:solidFill>
                  <a:schemeClr val="bg1"/>
                </a:solidFill>
              </a:rPr>
              <a:t>Okul Sütü </a:t>
            </a:r>
            <a:r>
              <a:rPr lang="tr-TR" sz="2400" dirty="0" smtClean="0">
                <a:solidFill>
                  <a:schemeClr val="bg1"/>
                </a:solidFill>
              </a:rPr>
              <a:t>Programı  Eğitici Görevleri</a:t>
            </a:r>
            <a:endParaRPr lang="tr-TR" sz="2400" dirty="0">
              <a:solidFill>
                <a:schemeClr val="bg1"/>
              </a:solidFill>
            </a:endParaRPr>
          </a:p>
        </p:txBody>
      </p:sp>
    </p:spTree>
  </p:cSld>
  <p:clrMapOvr>
    <a:masterClrMapping/>
  </p:clrMapOvr>
  <p:transition>
    <p:pull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
            </a:r>
            <a:br>
              <a:rPr lang="tr-TR" sz="2400" b="1" u="sng" dirty="0" smtClean="0"/>
            </a:br>
            <a:r>
              <a:rPr lang="tr-TR" sz="2400" b="1" u="sng" dirty="0" smtClean="0"/>
              <a:t/>
            </a:r>
            <a:br>
              <a:rPr lang="tr-TR" sz="2400" b="1" u="sng" dirty="0" smtClean="0"/>
            </a:br>
            <a:r>
              <a:rPr lang="tr-TR" sz="2400" b="1" u="sng" dirty="0" smtClean="0"/>
              <a:t>OKUL  SÜTÜ KABUL KOMİSYONLARININ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886463540"/>
              </p:ext>
            </p:extLst>
          </p:nvPr>
        </p:nvGraphicFramePr>
        <p:xfrm>
          <a:off x="611560" y="1413350"/>
          <a:ext cx="8075240" cy="5328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
            </a:r>
            <a:br>
              <a:rPr lang="tr-TR" sz="2400" b="1" u="sng" dirty="0" smtClean="0"/>
            </a:br>
            <a:r>
              <a:rPr lang="tr-TR" sz="2400" b="1" u="sng" dirty="0" smtClean="0"/>
              <a:t/>
            </a:r>
            <a:br>
              <a:rPr lang="tr-TR" sz="2400" b="1" u="sng" dirty="0" smtClean="0"/>
            </a:br>
            <a:r>
              <a:rPr lang="tr-TR" sz="2400" b="1" u="sng" dirty="0" smtClean="0"/>
              <a:t>OKUL  SÜTÜ KABUL KOMİSYONLARININ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192096072"/>
              </p:ext>
            </p:extLst>
          </p:nvPr>
        </p:nvGraphicFramePr>
        <p:xfrm>
          <a:off x="457200" y="1412776"/>
          <a:ext cx="822960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679041983"/>
      </p:ext>
    </p:extLst>
  </p:cSld>
  <p:clrMapOvr>
    <a:masterClrMapping/>
  </p:clrMapOvr>
  <p:transition>
    <p:pull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u="sng" dirty="0" smtClean="0"/>
              <a:t/>
            </a:r>
            <a:br>
              <a:rPr lang="tr-TR" sz="2400" b="1" u="sng" dirty="0" smtClean="0"/>
            </a:br>
            <a:r>
              <a:rPr lang="tr-TR" sz="2400" b="1" u="sng" dirty="0" smtClean="0"/>
              <a:t/>
            </a:r>
            <a:br>
              <a:rPr lang="tr-TR" sz="2400" b="1" u="sng" dirty="0" smtClean="0"/>
            </a:br>
            <a:r>
              <a:rPr lang="tr-TR" sz="2400" b="1" u="sng" dirty="0" smtClean="0"/>
              <a:t>OKUL  SÜTÜ KABUL KOMİSYONLARININ GÖREVLERİ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208925380"/>
              </p:ext>
            </p:extLst>
          </p:nvPr>
        </p:nvGraphicFramePr>
        <p:xfrm>
          <a:off x="457200" y="1412776"/>
          <a:ext cx="822960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827508988"/>
      </p:ext>
    </p:extLst>
  </p:cSld>
  <p:clrMapOvr>
    <a:masterClrMapping/>
  </p:clrMapOvr>
  <p:transition>
    <p:pull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
            </a:r>
            <a:br>
              <a:rPr lang="tr-TR" sz="2400" b="1" u="sng" dirty="0" smtClean="0"/>
            </a:br>
            <a:r>
              <a:rPr lang="tr-TR" sz="2400" b="1" u="sng" dirty="0" smtClean="0"/>
              <a:t/>
            </a:r>
            <a:br>
              <a:rPr lang="tr-TR" sz="2400" b="1" u="sng" dirty="0" smtClean="0"/>
            </a:br>
            <a:r>
              <a:rPr lang="tr-TR" sz="2400" b="1" u="sng" dirty="0" smtClean="0"/>
              <a:t>SÜT DAĞITIMI YAPILAN SINIFLARIN ÖĞRETMENLERİNİN GÖREVLERİ  </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284716622"/>
              </p:ext>
            </p:extLst>
          </p:nvPr>
        </p:nvGraphicFramePr>
        <p:xfrm>
          <a:off x="457200" y="1600200"/>
          <a:ext cx="77152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
            </a:r>
            <a:br>
              <a:rPr lang="tr-TR" sz="2400" b="1" u="sng" dirty="0" smtClean="0"/>
            </a:br>
            <a:r>
              <a:rPr lang="tr-TR" sz="2400" b="1" u="sng" dirty="0" smtClean="0"/>
              <a:t/>
            </a:r>
            <a:br>
              <a:rPr lang="tr-TR" sz="2400" b="1" u="sng" dirty="0" smtClean="0"/>
            </a:br>
            <a:r>
              <a:rPr lang="tr-TR" sz="2400" b="1" u="sng" dirty="0" smtClean="0"/>
              <a:t>SÜT DAĞITIMI YAPILAN SINIFLARIN ÖĞRETMENLERİNİN GÖREVLERİ  </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3177010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u="sng" dirty="0" smtClean="0"/>
              <a:t/>
            </a:r>
            <a:br>
              <a:rPr lang="tr-TR" sz="2400" b="1" u="sng" dirty="0" smtClean="0"/>
            </a:br>
            <a:r>
              <a:rPr lang="tr-TR" sz="2400" b="1" u="sng" dirty="0" smtClean="0"/>
              <a:t/>
            </a:r>
            <a:br>
              <a:rPr lang="tr-TR" sz="2400" b="1" u="sng" dirty="0" smtClean="0"/>
            </a:br>
            <a:r>
              <a:rPr lang="tr-TR" sz="2400" b="1" u="sng" dirty="0" smtClean="0"/>
              <a:t>SÜT DAĞITIMI YAPILAN SINIFLARIN ÖĞRETMENLERİNİN GÖREVLERİ  </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41165895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68501607"/>
      </p:ext>
    </p:extLst>
  </p:cSld>
  <p:clrMapOvr>
    <a:masterClrMapping/>
  </p:clrMapOvr>
  <p:transition>
    <p:pull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
            </a:r>
            <a:br>
              <a:rPr lang="tr-TR" sz="2400" b="1" dirty="0" smtClean="0"/>
            </a:br>
            <a:r>
              <a:rPr lang="tr-TR" sz="2400" b="1" dirty="0" smtClean="0"/>
              <a:t/>
            </a:r>
            <a:br>
              <a:rPr lang="tr-TR" sz="2400" b="1" dirty="0" smtClean="0"/>
            </a:br>
            <a:r>
              <a:rPr lang="tr-TR" sz="2400" b="1" u="sng" dirty="0" smtClean="0"/>
              <a:t>2014-2015 EĞİTİM ÖĞRETİM YILI SAYISAL VERİLER</a:t>
            </a:r>
            <a:r>
              <a:rPr lang="tr-TR" b="1" dirty="0" smtClean="0"/>
              <a:t/>
            </a:r>
            <a:br>
              <a:rPr lang="tr-TR" b="1"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0527393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etin kutusu 2"/>
          <p:cNvSpPr txBox="1"/>
          <p:nvPr/>
        </p:nvSpPr>
        <p:spPr>
          <a:xfrm>
            <a:off x="2339752" y="1124744"/>
            <a:ext cx="4032448" cy="461665"/>
          </a:xfrm>
          <a:prstGeom prst="rect">
            <a:avLst/>
          </a:prstGeom>
          <a:noFill/>
        </p:spPr>
        <p:txBody>
          <a:bodyPr wrap="square" rtlCol="0">
            <a:spAutoFit/>
          </a:bodyPr>
          <a:lstStyle/>
          <a:p>
            <a:pPr algn="ctr"/>
            <a:r>
              <a:rPr lang="tr-TR" sz="2400" b="1" dirty="0" smtClean="0"/>
              <a:t>TÜRKİYE GENELİ</a:t>
            </a:r>
            <a:endParaRPr lang="tr-TR" sz="2400" b="1" dirty="0"/>
          </a:p>
        </p:txBody>
      </p:sp>
    </p:spTree>
    <p:extLst>
      <p:ext uri="{BB962C8B-B14F-4D97-AF65-F5344CB8AC3E}">
        <p14:creationId xmlns="" xmlns:p14="http://schemas.microsoft.com/office/powerpoint/2010/main" val="2881862132"/>
      </p:ext>
    </p:extLst>
  </p:cSld>
  <p:clrMapOvr>
    <a:masterClrMapping/>
  </p:clrMapOvr>
  <p:transition>
    <p:pull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
            </a:r>
            <a:br>
              <a:rPr lang="tr-TR" sz="2400" b="1" dirty="0" smtClean="0"/>
            </a:br>
            <a:r>
              <a:rPr lang="tr-TR" sz="2400" b="1" dirty="0" smtClean="0"/>
              <a:t/>
            </a:r>
            <a:br>
              <a:rPr lang="tr-TR" sz="2400" b="1" dirty="0" smtClean="0"/>
            </a:br>
            <a:r>
              <a:rPr lang="tr-TR" sz="2400" b="1" u="sng" dirty="0" smtClean="0"/>
              <a:t>2014-2015 EĞİTİM ÖĞRETİM YILI SAYISAL VERİLER</a:t>
            </a:r>
            <a:r>
              <a:rPr lang="tr-TR" b="1" dirty="0" smtClean="0"/>
              <a:t/>
            </a:r>
            <a:br>
              <a:rPr lang="tr-TR" b="1"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2354299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etin kutusu 2"/>
          <p:cNvSpPr txBox="1"/>
          <p:nvPr/>
        </p:nvSpPr>
        <p:spPr>
          <a:xfrm>
            <a:off x="2339752" y="1124744"/>
            <a:ext cx="4032448" cy="461665"/>
          </a:xfrm>
          <a:prstGeom prst="rect">
            <a:avLst/>
          </a:prstGeom>
          <a:noFill/>
        </p:spPr>
        <p:txBody>
          <a:bodyPr wrap="square" rtlCol="0">
            <a:spAutoFit/>
          </a:bodyPr>
          <a:lstStyle/>
          <a:p>
            <a:pPr algn="ctr"/>
            <a:r>
              <a:rPr lang="tr-TR" sz="2400" b="1" dirty="0" smtClean="0"/>
              <a:t>BALIKESİR İL GENELİ</a:t>
            </a:r>
            <a:endParaRPr lang="tr-TR" sz="2400" b="1" dirty="0"/>
          </a:p>
        </p:txBody>
      </p:sp>
    </p:spTree>
    <p:extLst>
      <p:ext uri="{BB962C8B-B14F-4D97-AF65-F5344CB8AC3E}">
        <p14:creationId xmlns="" xmlns:p14="http://schemas.microsoft.com/office/powerpoint/2010/main" val="2199722053"/>
      </p:ext>
    </p:extLst>
  </p:cSld>
  <p:clrMapOvr>
    <a:masterClrMapping/>
  </p:clrMapOvr>
  <p:transition>
    <p:pull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757"/>
            <a:ext cx="8229600" cy="575394"/>
          </a:xfrm>
        </p:spPr>
        <p:txBody>
          <a:bodyPr/>
          <a:lstStyle/>
          <a:p>
            <a:pPr lvl="0"/>
            <a:r>
              <a:rPr lang="tr-TR" sz="2400" b="1" dirty="0" smtClean="0"/>
              <a:t/>
            </a:r>
            <a:br>
              <a:rPr lang="tr-TR" sz="2400" b="1" dirty="0" smtClean="0"/>
            </a:br>
            <a:r>
              <a:rPr lang="tr-TR" sz="2400" b="1" dirty="0" smtClean="0"/>
              <a:t/>
            </a:r>
            <a:br>
              <a:rPr lang="tr-TR" sz="2400" b="1" dirty="0" smtClean="0"/>
            </a:br>
            <a:r>
              <a:rPr lang="tr-TR" sz="2400" b="1" u="sng" dirty="0" smtClean="0"/>
              <a:t>2014-2015 EĞİTİM ÖĞRETİM YILI SAYISAL VERİLER</a:t>
            </a:r>
            <a:r>
              <a:rPr lang="tr-TR" b="1" dirty="0" smtClean="0"/>
              <a:t/>
            </a:r>
            <a:br>
              <a:rPr lang="tr-TR" b="1" dirty="0" smtClean="0"/>
            </a:br>
            <a:endParaRPr lang="tr-TR" dirty="0"/>
          </a:p>
        </p:txBody>
      </p:sp>
      <p:sp>
        <p:nvSpPr>
          <p:cNvPr id="3" name="Metin kutusu 2"/>
          <p:cNvSpPr txBox="1"/>
          <p:nvPr/>
        </p:nvSpPr>
        <p:spPr>
          <a:xfrm>
            <a:off x="2320513" y="515345"/>
            <a:ext cx="4032448" cy="369332"/>
          </a:xfrm>
          <a:prstGeom prst="rect">
            <a:avLst/>
          </a:prstGeom>
          <a:noFill/>
        </p:spPr>
        <p:txBody>
          <a:bodyPr wrap="square" rtlCol="0">
            <a:spAutoFit/>
          </a:bodyPr>
          <a:lstStyle/>
          <a:p>
            <a:pPr algn="ctr"/>
            <a:r>
              <a:rPr lang="tr-TR" b="1" dirty="0" smtClean="0"/>
              <a:t>BALIKESİR İL GENELİ</a:t>
            </a:r>
            <a:endParaRPr lang="tr-TR" b="1" dirty="0"/>
          </a:p>
        </p:txBody>
      </p:sp>
      <p:graphicFrame>
        <p:nvGraphicFramePr>
          <p:cNvPr id="6" name="Tablo 5"/>
          <p:cNvGraphicFramePr>
            <a:graphicFrameLocks noGrp="1"/>
          </p:cNvGraphicFramePr>
          <p:nvPr>
            <p:extLst>
              <p:ext uri="{D42A27DB-BD31-4B8C-83A1-F6EECF244321}">
                <p14:modId xmlns="" xmlns:p14="http://schemas.microsoft.com/office/powerpoint/2010/main" val="353859840"/>
              </p:ext>
            </p:extLst>
          </p:nvPr>
        </p:nvGraphicFramePr>
        <p:xfrm>
          <a:off x="755576" y="884681"/>
          <a:ext cx="7704854" cy="5899542"/>
        </p:xfrm>
        <a:graphic>
          <a:graphicData uri="http://schemas.openxmlformats.org/drawingml/2006/table">
            <a:tbl>
              <a:tblPr>
                <a:tableStyleId>{775DCB02-9BB8-47FD-8907-85C794F793BA}</a:tableStyleId>
              </a:tblPr>
              <a:tblGrid>
                <a:gridCol w="1918414"/>
                <a:gridCol w="1481704"/>
                <a:gridCol w="1372524"/>
                <a:gridCol w="1372524"/>
                <a:gridCol w="1559688"/>
              </a:tblGrid>
              <a:tr h="506031">
                <a:tc>
                  <a:txBody>
                    <a:bodyPr/>
                    <a:lstStyle/>
                    <a:p>
                      <a:pPr algn="l" fontAlgn="b"/>
                      <a:r>
                        <a:rPr lang="tr-TR" sz="2000" b="1" u="none" strike="noStrike" dirty="0">
                          <a:effectLst/>
                        </a:rPr>
                        <a:t>İlçe Adı</a:t>
                      </a:r>
                      <a:endParaRPr lang="tr-TR" sz="2000" b="1"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b="1" u="none" strike="noStrike" dirty="0">
                          <a:effectLst/>
                        </a:rPr>
                        <a:t>Toplam</a:t>
                      </a:r>
                      <a:br>
                        <a:rPr lang="tr-TR" sz="1600" b="1" u="none" strike="noStrike" dirty="0">
                          <a:effectLst/>
                        </a:rPr>
                      </a:br>
                      <a:r>
                        <a:rPr lang="tr-TR" sz="1600" b="1" u="none" strike="noStrike" dirty="0">
                          <a:effectLst/>
                        </a:rPr>
                        <a:t> Öğrenci</a:t>
                      </a:r>
                      <a:endParaRPr lang="tr-TR" sz="1600" b="1"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b="1" u="none" strike="noStrike" dirty="0">
                          <a:effectLst/>
                        </a:rPr>
                        <a:t>Süt İçen</a:t>
                      </a:r>
                      <a:br>
                        <a:rPr lang="tr-TR" sz="1600" b="1" u="none" strike="noStrike" dirty="0">
                          <a:effectLst/>
                        </a:rPr>
                      </a:br>
                      <a:r>
                        <a:rPr lang="tr-TR" sz="1600" b="1" u="none" strike="noStrike" dirty="0">
                          <a:effectLst/>
                        </a:rPr>
                        <a:t> Öğrenci</a:t>
                      </a:r>
                      <a:endParaRPr lang="tr-TR" sz="1600" b="1"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b="1" u="none" strike="noStrike" dirty="0">
                          <a:effectLst/>
                        </a:rPr>
                        <a:t>Süt İçmeyen </a:t>
                      </a:r>
                      <a:br>
                        <a:rPr lang="tr-TR" sz="1600" b="1" u="none" strike="noStrike" dirty="0">
                          <a:effectLst/>
                        </a:rPr>
                      </a:br>
                      <a:r>
                        <a:rPr lang="tr-TR" sz="1600" b="1" u="none" strike="noStrike" dirty="0">
                          <a:effectLst/>
                        </a:rPr>
                        <a:t>Öğrenci</a:t>
                      </a:r>
                      <a:endParaRPr lang="tr-TR" sz="1600" b="1"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b="1" u="none" strike="noStrike" dirty="0" smtClean="0">
                          <a:effectLst/>
                        </a:rPr>
                        <a:t>Belirsiz</a:t>
                      </a:r>
                      <a:endParaRPr lang="tr-TR" sz="1600" b="1" i="0" u="none" strike="noStrike" dirty="0">
                        <a:solidFill>
                          <a:srgbClr val="000000"/>
                        </a:solidFill>
                        <a:effectLst/>
                        <a:latin typeface="Times" pitchFamily="18" charset="0"/>
                      </a:endParaRPr>
                    </a:p>
                  </a:txBody>
                  <a:tcPr marL="6411" marR="6411" marT="6411" marB="0" anchor="b"/>
                </a:tc>
              </a:tr>
              <a:tr h="257163">
                <a:tc>
                  <a:txBody>
                    <a:bodyPr/>
                    <a:lstStyle/>
                    <a:p>
                      <a:pPr algn="l" fontAlgn="b"/>
                      <a:r>
                        <a:rPr lang="tr-TR" sz="1600" u="none" strike="noStrike" dirty="0">
                          <a:effectLst/>
                        </a:rPr>
                        <a:t>ALTIEYLÜL</a:t>
                      </a:r>
                      <a:endParaRPr lang="tr-TR" sz="1600" b="0"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9857</a:t>
                      </a:r>
                      <a:endParaRPr lang="tr-TR" sz="1600" b="1"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8877</a:t>
                      </a:r>
                      <a:endParaRPr lang="tr-TR" sz="1600" b="0"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953</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27</a:t>
                      </a:r>
                      <a:endParaRPr lang="tr-TR" sz="1600" b="1" i="0" u="none" strike="noStrike">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dirty="0">
                          <a:effectLst/>
                        </a:rPr>
                        <a:t>AYVALIK</a:t>
                      </a:r>
                      <a:endParaRPr lang="tr-TR" sz="1600" b="0"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3789</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3295</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482</a:t>
                      </a:r>
                      <a:endParaRPr lang="tr-TR" sz="1600" b="0"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12</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BALYA</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636</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574</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62</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solidFill>
                            <a:srgbClr val="FF0000"/>
                          </a:solidFill>
                          <a:effectLst/>
                        </a:rPr>
                        <a:t>0</a:t>
                      </a:r>
                      <a:endParaRPr lang="tr-TR" sz="1600" b="0" i="0" u="none" strike="noStrike" dirty="0">
                        <a:solidFill>
                          <a:srgbClr val="FF0000"/>
                        </a:solidFill>
                        <a:effectLst/>
                        <a:latin typeface="Times" pitchFamily="18" charset="0"/>
                      </a:endParaRPr>
                    </a:p>
                  </a:txBody>
                  <a:tcPr marL="6411" marR="6411" marT="6411" marB="0" anchor="b"/>
                </a:tc>
              </a:tr>
              <a:tr h="257163">
                <a:tc>
                  <a:txBody>
                    <a:bodyPr/>
                    <a:lstStyle/>
                    <a:p>
                      <a:pPr algn="l" fontAlgn="b"/>
                      <a:r>
                        <a:rPr lang="tr-TR" sz="1600" u="none" strike="noStrike" dirty="0">
                          <a:effectLst/>
                        </a:rPr>
                        <a:t>BANDIRMA</a:t>
                      </a:r>
                      <a:endParaRPr lang="tr-TR" sz="1600" b="0"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8413</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7528</a:t>
                      </a:r>
                      <a:endParaRPr lang="tr-TR" sz="1600" b="0"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869</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16</a:t>
                      </a:r>
                      <a:endParaRPr lang="tr-TR" sz="1600" b="1" i="0" u="none" strike="noStrike">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BİGADİÇ</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2952</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2778</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174</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solidFill>
                            <a:srgbClr val="FF0000"/>
                          </a:solidFill>
                          <a:effectLst/>
                        </a:rPr>
                        <a:t>0</a:t>
                      </a:r>
                      <a:endParaRPr lang="tr-TR" sz="1600" b="0" i="0" u="none" strike="noStrike" dirty="0">
                        <a:solidFill>
                          <a:srgbClr val="FF0000"/>
                        </a:solidFill>
                        <a:effectLst/>
                        <a:latin typeface="Times" pitchFamily="18" charset="0"/>
                      </a:endParaRPr>
                    </a:p>
                  </a:txBody>
                  <a:tcPr marL="6411" marR="6411" marT="6411" marB="0" anchor="b"/>
                </a:tc>
              </a:tr>
              <a:tr h="257163">
                <a:tc>
                  <a:txBody>
                    <a:bodyPr/>
                    <a:lstStyle/>
                    <a:p>
                      <a:pPr algn="l" fontAlgn="b"/>
                      <a:r>
                        <a:rPr lang="tr-TR" sz="1600" u="none" strike="noStrike">
                          <a:effectLst/>
                        </a:rPr>
                        <a:t>BURHANİYE</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3368</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2982</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377</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9</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DURSUNBEY</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2441</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2245</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192</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4</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EDREMİT</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8516</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7484</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1019</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13</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ERDEK</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1673</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1470</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202</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1</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GÖMEÇ</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865</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813</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50</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2</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GÖNEN</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4110</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3819</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284</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7</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HAVRAN</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1916</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1765</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151</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solidFill>
                            <a:srgbClr val="FF0000"/>
                          </a:solidFill>
                          <a:effectLst/>
                        </a:rPr>
                        <a:t>0</a:t>
                      </a:r>
                      <a:endParaRPr lang="tr-TR" sz="1600" b="0" i="0" u="none" strike="noStrike" dirty="0">
                        <a:solidFill>
                          <a:srgbClr val="FF0000"/>
                        </a:solidFill>
                        <a:effectLst/>
                        <a:latin typeface="Times" pitchFamily="18" charset="0"/>
                      </a:endParaRPr>
                    </a:p>
                  </a:txBody>
                  <a:tcPr marL="6411" marR="6411" marT="6411" marB="0" anchor="b"/>
                </a:tc>
              </a:tr>
              <a:tr h="257163">
                <a:tc>
                  <a:txBody>
                    <a:bodyPr/>
                    <a:lstStyle/>
                    <a:p>
                      <a:pPr algn="l" fontAlgn="b"/>
                      <a:r>
                        <a:rPr lang="tr-TR" sz="1600" u="none" strike="noStrike" dirty="0">
                          <a:effectLst/>
                        </a:rPr>
                        <a:t>İVRİNDİ</a:t>
                      </a:r>
                      <a:endParaRPr lang="tr-TR" sz="1600" b="0" i="0" u="none" strike="noStrike" dirty="0">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2039</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1872</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166</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1</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KARESİ</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12111</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11159</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923</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29</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KEPSUT</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1161</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1035</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121</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5</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MANYAS</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1052</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970</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78</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4</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MARMARA</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454</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438</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16</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solidFill>
                            <a:srgbClr val="FF0000"/>
                          </a:solidFill>
                          <a:effectLst/>
                        </a:rPr>
                        <a:t>0</a:t>
                      </a:r>
                      <a:endParaRPr lang="tr-TR" sz="1600" b="0" i="0" u="none" strike="noStrike" dirty="0">
                        <a:solidFill>
                          <a:srgbClr val="FF0000"/>
                        </a:solidFill>
                        <a:effectLst/>
                        <a:latin typeface="Times" pitchFamily="18" charset="0"/>
                      </a:endParaRPr>
                    </a:p>
                  </a:txBody>
                  <a:tcPr marL="6411" marR="6411" marT="6411" marB="0" anchor="b"/>
                </a:tc>
              </a:tr>
              <a:tr h="257163">
                <a:tc>
                  <a:txBody>
                    <a:bodyPr/>
                    <a:lstStyle/>
                    <a:p>
                      <a:pPr algn="l" fontAlgn="b"/>
                      <a:r>
                        <a:rPr lang="tr-TR" sz="1600" u="none" strike="noStrike">
                          <a:effectLst/>
                        </a:rPr>
                        <a:t>SAVAŞTEPE</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931</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831</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99</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1</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SINDIRGI</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1452</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1386</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62</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4</a:t>
                      </a:r>
                      <a:endParaRPr lang="tr-TR" sz="1600" b="1" i="0" u="none" strike="noStrike" dirty="0">
                        <a:solidFill>
                          <a:srgbClr val="CC0000"/>
                        </a:solidFill>
                        <a:effectLst/>
                        <a:latin typeface="Times" pitchFamily="18" charset="0"/>
                      </a:endParaRPr>
                    </a:p>
                  </a:txBody>
                  <a:tcPr marL="6411" marR="6411" marT="6411" marB="0" anchor="b"/>
                </a:tc>
              </a:tr>
              <a:tr h="257163">
                <a:tc>
                  <a:txBody>
                    <a:bodyPr/>
                    <a:lstStyle/>
                    <a:p>
                      <a:pPr algn="l" fontAlgn="b"/>
                      <a:r>
                        <a:rPr lang="tr-TR" sz="1600" u="none" strike="noStrike">
                          <a:effectLst/>
                        </a:rPr>
                        <a:t>SUSURLUK</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2197</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2048</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144</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5</a:t>
                      </a:r>
                      <a:endParaRPr lang="tr-TR" sz="1600" b="1" i="0" u="none" strike="noStrike" dirty="0">
                        <a:solidFill>
                          <a:srgbClr val="CC0000"/>
                        </a:solidFill>
                        <a:effectLst/>
                        <a:latin typeface="Times" pitchFamily="18" charset="0"/>
                      </a:endParaRPr>
                    </a:p>
                  </a:txBody>
                  <a:tcPr marL="6411" marR="6411" marT="6411" marB="0" anchor="b"/>
                </a:tc>
              </a:tr>
              <a:tr h="207391">
                <a:tc>
                  <a:txBody>
                    <a:bodyPr/>
                    <a:lstStyle/>
                    <a:p>
                      <a:pPr algn="l" fontAlgn="b"/>
                      <a:r>
                        <a:rPr lang="tr-TR" sz="1600" u="none" strike="noStrike">
                          <a:effectLst/>
                        </a:rPr>
                        <a:t>TOPLAM</a:t>
                      </a:r>
                      <a:endParaRPr lang="tr-TR" sz="1600" b="0"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69933</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63369</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a:effectLst/>
                        </a:rPr>
                        <a:t>6424</a:t>
                      </a:r>
                      <a:endParaRPr lang="tr-TR" sz="1600" b="1" i="0" u="none" strike="noStrike">
                        <a:solidFill>
                          <a:srgbClr val="000000"/>
                        </a:solidFill>
                        <a:effectLst/>
                        <a:latin typeface="Times" pitchFamily="18" charset="0"/>
                      </a:endParaRPr>
                    </a:p>
                  </a:txBody>
                  <a:tcPr marL="6411" marR="6411" marT="6411" marB="0" anchor="b"/>
                </a:tc>
                <a:tc>
                  <a:txBody>
                    <a:bodyPr/>
                    <a:lstStyle/>
                    <a:p>
                      <a:pPr algn="ctr" fontAlgn="b"/>
                      <a:r>
                        <a:rPr lang="tr-TR" sz="1600" u="none" strike="noStrike" dirty="0">
                          <a:effectLst/>
                        </a:rPr>
                        <a:t>140</a:t>
                      </a:r>
                      <a:endParaRPr lang="tr-TR" sz="1600" b="1" i="0" u="none" strike="noStrike" dirty="0">
                        <a:solidFill>
                          <a:srgbClr val="000000"/>
                        </a:solidFill>
                        <a:effectLst/>
                        <a:latin typeface="Times" pitchFamily="18" charset="0"/>
                      </a:endParaRPr>
                    </a:p>
                  </a:txBody>
                  <a:tcPr marL="6411" marR="6411" marT="6411" marB="0" anchor="b"/>
                </a:tc>
              </a:tr>
            </a:tbl>
          </a:graphicData>
        </a:graphic>
      </p:graphicFrame>
    </p:spTree>
    <p:extLst>
      <p:ext uri="{BB962C8B-B14F-4D97-AF65-F5344CB8AC3E}">
        <p14:creationId xmlns="" xmlns:p14="http://schemas.microsoft.com/office/powerpoint/2010/main" val="2808802342"/>
      </p:ext>
    </p:extLst>
  </p:cSld>
  <p:clrMapOvr>
    <a:masterClrMapping/>
  </p:clrMapOvr>
  <p:transition>
    <p:pull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u="sng" dirty="0" smtClean="0"/>
              <a:t/>
            </a:r>
            <a:br>
              <a:rPr lang="tr-TR" sz="2400" u="sng" dirty="0" smtClean="0"/>
            </a:br>
            <a:r>
              <a:rPr lang="tr-TR" sz="2400" b="1" u="sng" dirty="0" smtClean="0"/>
              <a:t>OKUL SÜTÜ DEPO ÖZELLİKLERİ</a:t>
            </a:r>
            <a:r>
              <a:rPr lang="tr-TR" sz="3600" b="1" u="sng" dirty="0" smtClean="0"/>
              <a:t> </a:t>
            </a:r>
            <a:br>
              <a:rPr lang="tr-TR" sz="3600" b="1" u="sng" dirty="0" smtClean="0"/>
            </a:br>
            <a:endParaRPr lang="tr-TR" sz="3600" b="1"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8542820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64351512"/>
      </p:ext>
    </p:extLst>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b="1" dirty="0" smtClean="0"/>
              <a:t>I-2015 YILI OKUL SÜTÜ PROGRAMI MUHTEVİYATI</a:t>
            </a:r>
            <a:endParaRPr lang="tr-TR" sz="2400" b="1"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068788681"/>
              </p:ext>
            </p:extLst>
          </p:nvPr>
        </p:nvGraphicFramePr>
        <p:xfrm>
          <a:off x="285720" y="1600200"/>
          <a:ext cx="8401080"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644950237"/>
      </p:ext>
    </p:extLst>
  </p:cSld>
  <p:clrMapOvr>
    <a:masterClrMapping/>
  </p:clrMapOvr>
  <p:transition>
    <p:pull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u="sng" dirty="0" smtClean="0"/>
              <a:t>OKUL SÜTÜ MODÜLÜ</a:t>
            </a:r>
            <a:endParaRPr lang="tr-TR" u="sng"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8542820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64351512"/>
      </p:ext>
    </p:extLst>
  </p:cSld>
  <p:clrMapOvr>
    <a:masterClrMapping/>
  </p:clrMapOvr>
  <p:transition>
    <p:pull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u="sng" dirty="0" smtClean="0"/>
              <a:t>OKUL SÜTÜ MODÜLÜ (YENİLİKLER)</a:t>
            </a:r>
            <a:endParaRPr lang="tr-TR" sz="2400" u="sng"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42332590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64351512"/>
      </p:ext>
    </p:extLst>
  </p:cSld>
  <p:clrMapOvr>
    <a:masterClrMapping/>
  </p:clrMapOvr>
  <p:transition>
    <p:pull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u="sng" dirty="0" smtClean="0"/>
              <a:t>OKUL SÜTÜ MODÜLÜ (YENİLİKLER)</a:t>
            </a:r>
            <a:endParaRPr lang="tr-TR" sz="2400" u="sng"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8542820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64351512"/>
      </p:ext>
    </p:extLst>
  </p:cSld>
  <p:clrMapOvr>
    <a:masterClrMapping/>
  </p:clrMapOvr>
  <p:transition>
    <p:pull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539552" y="1268760"/>
            <a:ext cx="8229600" cy="4752528"/>
          </a:xfrm>
        </p:spPr>
        <p:txBody>
          <a:bodyPr/>
          <a:lstStyle/>
          <a:p>
            <a:pPr>
              <a:buNone/>
            </a:pPr>
            <a:endParaRPr lang="tr-TR" dirty="0" smtClean="0"/>
          </a:p>
          <a:p>
            <a:pPr algn="ctr">
              <a:buNone/>
            </a:pPr>
            <a:r>
              <a:rPr lang="tr-TR" dirty="0" smtClean="0">
                <a:hlinkClick r:id="rId3"/>
              </a:rPr>
              <a:t>temelegitim10@meb.gov.tr</a:t>
            </a:r>
            <a:endParaRPr lang="tr-TR" dirty="0" smtClean="0"/>
          </a:p>
          <a:p>
            <a:pPr algn="ctr">
              <a:buNone/>
            </a:pPr>
            <a:r>
              <a:rPr lang="tr-TR" dirty="0" smtClean="0">
                <a:hlinkClick r:id="rId4"/>
              </a:rPr>
              <a:t>www.okulsutu.meb.gov.tr</a:t>
            </a:r>
            <a:endParaRPr lang="tr-TR" dirty="0" smtClean="0"/>
          </a:p>
          <a:p>
            <a:pPr algn="ctr">
              <a:buNone/>
            </a:pPr>
            <a:r>
              <a:rPr lang="tr-TR" dirty="0" smtClean="0">
                <a:hlinkClick r:id="rId5"/>
              </a:rPr>
              <a:t>www.</a:t>
            </a:r>
            <a:r>
              <a:rPr lang="tr-TR" dirty="0" err="1" smtClean="0">
                <a:hlinkClick r:id="rId5"/>
              </a:rPr>
              <a:t>okulsutu</a:t>
            </a:r>
            <a:r>
              <a:rPr lang="tr-TR" dirty="0" smtClean="0">
                <a:hlinkClick r:id="rId5"/>
              </a:rPr>
              <a:t>.com.tr</a:t>
            </a:r>
            <a:endParaRPr lang="tr-TR" dirty="0" smtClean="0"/>
          </a:p>
          <a:p>
            <a:pPr algn="ctr">
              <a:buNone/>
            </a:pPr>
            <a:endParaRPr lang="tr-TR" dirty="0"/>
          </a:p>
        </p:txBody>
      </p:sp>
      <p:sp>
        <p:nvSpPr>
          <p:cNvPr id="5" name="1 Başlık"/>
          <p:cNvSpPr txBox="1">
            <a:spLocks/>
          </p:cNvSpPr>
          <p:nvPr/>
        </p:nvSpPr>
        <p:spPr>
          <a:xfrm>
            <a:off x="468313" y="0"/>
            <a:ext cx="8229600" cy="90805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lang="tr-TR" sz="2400" u="sng" dirty="0" smtClean="0">
              <a:solidFill>
                <a:schemeClr val="bg1"/>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400" b="0" i="0" u="sng" strike="noStrike" kern="1200" cap="none" spc="0" normalizeH="0" baseline="0" noProof="0" dirty="0" smtClean="0">
                <a:ln>
                  <a:noFill/>
                </a:ln>
                <a:solidFill>
                  <a:schemeClr val="bg1"/>
                </a:solidFill>
                <a:effectLst/>
                <a:uLnTx/>
                <a:uFillTx/>
                <a:latin typeface="+mj-lt"/>
                <a:ea typeface="+mj-ea"/>
                <a:cs typeface="+mj-cs"/>
              </a:rPr>
              <a:t>İLETİŞİM BİLGİLERİ </a:t>
            </a:r>
            <a:endParaRPr kumimoji="0" lang="tr-TR" sz="2400" b="0" i="0" u="sng"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
            </a:r>
            <a:br>
              <a:rPr lang="tr-TR" sz="2400" b="1" dirty="0" smtClean="0"/>
            </a:br>
            <a:r>
              <a:rPr lang="tr-TR" sz="2400" b="1" dirty="0" smtClean="0"/>
              <a:t>I-2015 YILI OKUL SÜTÜ PROGRAMI MUHTEVİYATI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986408657"/>
              </p:ext>
            </p:extLst>
          </p:nvPr>
        </p:nvGraphicFramePr>
        <p:xfrm>
          <a:off x="285720" y="1600200"/>
          <a:ext cx="8401080"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017049581"/>
      </p:ext>
    </p:extLst>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dirty="0" smtClean="0"/>
              <a:t/>
            </a:r>
            <a:br>
              <a:rPr lang="tr-TR" dirty="0" smtClean="0"/>
            </a:br>
            <a:r>
              <a:rPr lang="tr-TR" sz="2400" b="1" dirty="0" smtClean="0"/>
              <a:t>II- OKUL SÜTÜ PROGRAMI UYGULAMA REHBERİ</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38465762"/>
              </p:ext>
            </p:extLst>
          </p:nvPr>
        </p:nvGraphicFramePr>
        <p:xfrm>
          <a:off x="457200" y="1357298"/>
          <a:ext cx="8363272" cy="5286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REHBERİN AMACI</a:t>
            </a:r>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1092523184"/>
              </p:ext>
            </p:extLst>
          </p:nvPr>
        </p:nvGraphicFramePr>
        <p:xfrm>
          <a:off x="457200" y="1484784"/>
          <a:ext cx="836327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ORGANİZASYON</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3958438734"/>
              </p:ext>
            </p:extLst>
          </p:nvPr>
        </p:nvGraphicFramePr>
        <p:xfrm>
          <a:off x="2704122" y="1996156"/>
          <a:ext cx="598700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0054" y="1844824"/>
            <a:ext cx="1935682" cy="13704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528041" y="3429000"/>
            <a:ext cx="1379664" cy="14458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 name="Resim 2"/>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358044" y="5013176"/>
            <a:ext cx="1719657" cy="1512168"/>
          </a:xfrm>
          <a:prstGeom prst="rect">
            <a:avLst/>
          </a:prstGeom>
        </p:spPr>
      </p:pic>
    </p:spTree>
    <p:extLst>
      <p:ext uri="{BB962C8B-B14F-4D97-AF65-F5344CB8AC3E}">
        <p14:creationId xmlns="" xmlns:p14="http://schemas.microsoft.com/office/powerpoint/2010/main" val="1481800471"/>
      </p:ext>
    </p:extLst>
  </p:cSld>
  <p:clrMapOvr>
    <a:masterClrMapping/>
  </p:clrMapOvr>
  <p:transition>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sz="2400" b="1" dirty="0" smtClean="0"/>
              <a:t/>
            </a:r>
            <a:br>
              <a:rPr lang="tr-TR" sz="2400" b="1" dirty="0" smtClean="0"/>
            </a:br>
            <a:r>
              <a:rPr lang="tr-TR" sz="2400" b="1" dirty="0" smtClean="0"/>
              <a:t>İL OKUL SÜTÜ KOMİSYONU</a:t>
            </a:r>
            <a:r>
              <a:rPr lang="tr-TR" b="1" u="sng" dirty="0" smtClean="0"/>
              <a:t/>
            </a:r>
            <a:br>
              <a:rPr lang="tr-TR" b="1" u="sng" dirty="0" smtClean="0"/>
            </a:br>
            <a:endParaRPr lang="tr-TR" dirty="0"/>
          </a:p>
        </p:txBody>
      </p:sp>
      <p:graphicFrame>
        <p:nvGraphicFramePr>
          <p:cNvPr id="5" name="4 İçerik Yer Tutucusu"/>
          <p:cNvGraphicFramePr>
            <a:graphicFrameLocks noGrp="1"/>
          </p:cNvGraphicFramePr>
          <p:nvPr>
            <p:ph idx="1"/>
            <p:extLst>
              <p:ext uri="{D42A27DB-BD31-4B8C-83A1-F6EECF244321}">
                <p14:modId xmlns="" xmlns:p14="http://schemas.microsoft.com/office/powerpoint/2010/main" val="2815489541"/>
              </p:ext>
            </p:extLst>
          </p:nvPr>
        </p:nvGraphicFramePr>
        <p:xfrm>
          <a:off x="395536" y="1600200"/>
          <a:ext cx="8501692" cy="470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4168368297"/>
      </p:ext>
    </p:extLst>
  </p:cSld>
  <p:clrMapOvr>
    <a:masterClrMapping/>
  </p:clrMapOvr>
  <p:transition>
    <p:pull dir="u"/>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4467</TotalTime>
  <Words>2002</Words>
  <Application>Microsoft Office PowerPoint</Application>
  <PresentationFormat>Ekran Gösterisi (4:3)</PresentationFormat>
  <Paragraphs>348</Paragraphs>
  <Slides>43</Slides>
  <Notes>42</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Ofis Teması</vt:lpstr>
      <vt:lpstr>Slayt 1</vt:lpstr>
      <vt:lpstr>Slayt 2</vt:lpstr>
      <vt:lpstr>SUNUM PLANI</vt:lpstr>
      <vt:lpstr>I-2015 YILI OKUL SÜTÜ PROGRAMI MUHTEVİYATI</vt:lpstr>
      <vt:lpstr> I-2015 YILI OKUL SÜTÜ PROGRAMI MUHTEVİYATI </vt:lpstr>
      <vt:lpstr> II- OKUL SÜTÜ PROGRAMI UYGULAMA REHBERİ </vt:lpstr>
      <vt:lpstr>REHBERİN AMACI</vt:lpstr>
      <vt:lpstr>ORGANİZASYON </vt:lpstr>
      <vt:lpstr> İL OKUL SÜTÜ KOMİSYONU </vt:lpstr>
      <vt:lpstr>İL OKUL SÜTÜ KOMİSYONU GÖREVLERİ </vt:lpstr>
      <vt:lpstr>İL OKUL SÜTÜ KOMİSYONU GÖREVLERİ</vt:lpstr>
      <vt:lpstr>İLÇE OKUL SÜTÜ KOMİSYONU </vt:lpstr>
      <vt:lpstr> İLÇE OKUL SÜTÜ KOMİSYONU GÖREVLERİ </vt:lpstr>
      <vt:lpstr>İLÇE OKUL SÜTÜ KOMİSYONU GÖREVLERİ</vt:lpstr>
      <vt:lpstr>İLÇE OKUL SÜTÜ KOMİSYONU GÖREVLERİ</vt:lpstr>
      <vt:lpstr>  İL MİLLÎ EĞİTİM MÜDÜRLÜKLERİ GÖREVLERİ </vt:lpstr>
      <vt:lpstr>İL MİLLÎ EĞİTİM MÜDÜRLÜKLERİ GÖREVLERİ</vt:lpstr>
      <vt:lpstr>İL MİLLÎ EĞİTİM MÜDÜRLÜKLERİ GÖREVLERİ</vt:lpstr>
      <vt:lpstr>İLÇE MİLLÎ EĞİTİM MÜDÜRLÜKLERİ GÖREVLERİ</vt:lpstr>
      <vt:lpstr>SÜT DAĞITIMI YAPILAN  OKUL MÜDÜRLÜKLERİNİN GÖREVLERİ</vt:lpstr>
      <vt:lpstr>  SÜT DAĞITIMI YAPILAN  OKUL MÜDÜRLÜKLERİNİN GÖREVLERİ </vt:lpstr>
      <vt:lpstr>  SÜT DAĞITIMI YAPILAN  OKUL MÜDÜRLÜKLERİNİN GÖREVLERİ </vt:lpstr>
      <vt:lpstr>SÜT DAĞITIMI YAPILAN  OKUL MÜDÜRLÜKLERİNİN GÖREVLERİ</vt:lpstr>
      <vt:lpstr>SÜT DAĞITIMI YAPILAN  OKUL MÜDÜRLÜKLERİNİN GÖREVLERİ</vt:lpstr>
      <vt:lpstr>  OKUL SÜTÜ KABUL KOMİSYONU </vt:lpstr>
      <vt:lpstr>    OKUL  SÜTÜ KABUL KOMİSYONLARININ GÖREVLERİ  </vt:lpstr>
      <vt:lpstr> OKUL  SÜTÜ KABUL KOMİSYONLARININ GÖREVLERİ </vt:lpstr>
      <vt:lpstr>  OKUL  SÜTÜ KABUL KOMİSYONLARININ GÖREVLERİ </vt:lpstr>
      <vt:lpstr>  OKUL  SÜTÜ KABUL KOMİSYONLARININ GÖREVLERİ </vt:lpstr>
      <vt:lpstr>  OKUL  SÜTÜ KABUL KOMİSYONLARININ GÖREVLERİ </vt:lpstr>
      <vt:lpstr>  OKUL  SÜTÜ KABUL KOMİSYONLARININ GÖREVLERİ </vt:lpstr>
      <vt:lpstr>  OKUL  SÜTÜ KABUL KOMİSYONLARININ GÖREVLERİ </vt:lpstr>
      <vt:lpstr>  SÜT DAĞITIMI YAPILAN SINIFLARIN ÖĞRETMENLERİNİN GÖREVLERİ   </vt:lpstr>
      <vt:lpstr>  SÜT DAĞITIMI YAPILAN SINIFLARIN ÖĞRETMENLERİNİN GÖREVLERİ   </vt:lpstr>
      <vt:lpstr>  SÜT DAĞITIMI YAPILAN SINIFLARIN ÖĞRETMENLERİNİN GÖREVLERİ   </vt:lpstr>
      <vt:lpstr>  2014-2015 EĞİTİM ÖĞRETİM YILI SAYISAL VERİLER </vt:lpstr>
      <vt:lpstr>  2014-2015 EĞİTİM ÖĞRETİM YILI SAYISAL VERİLER </vt:lpstr>
      <vt:lpstr>  2014-2015 EĞİTİM ÖĞRETİM YILI SAYISAL VERİLER </vt:lpstr>
      <vt:lpstr> OKUL SÜTÜ DEPO ÖZELLİKLERİ  </vt:lpstr>
      <vt:lpstr>OKUL SÜTÜ MODÜLÜ</vt:lpstr>
      <vt:lpstr>OKUL SÜTÜ MODÜLÜ (YENİLİKLER)</vt:lpstr>
      <vt:lpstr>OKUL SÜTÜ MODÜLÜ (YENİLİKLER)</vt:lpstr>
      <vt:lpstr>Slayt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Administrator</cp:lastModifiedBy>
  <cp:revision>439</cp:revision>
  <cp:lastPrinted>2013-06-21T11:11:12Z</cp:lastPrinted>
  <dcterms:created xsi:type="dcterms:W3CDTF">2011-10-11T08:25:07Z</dcterms:created>
  <dcterms:modified xsi:type="dcterms:W3CDTF">2015-02-10T13:02:05Z</dcterms:modified>
</cp:coreProperties>
</file>